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4" r:id="rId1"/>
  </p:sldMasterIdLst>
  <p:notesMasterIdLst>
    <p:notesMasterId r:id="rId68"/>
  </p:notesMasterIdLst>
  <p:sldIdLst>
    <p:sldId id="256" r:id="rId2"/>
    <p:sldId id="257" r:id="rId3"/>
    <p:sldId id="305" r:id="rId4"/>
    <p:sldId id="258" r:id="rId5"/>
    <p:sldId id="267" r:id="rId6"/>
    <p:sldId id="268" r:id="rId7"/>
    <p:sldId id="304" r:id="rId8"/>
    <p:sldId id="279" r:id="rId9"/>
    <p:sldId id="360" r:id="rId10"/>
    <p:sldId id="283" r:id="rId11"/>
    <p:sldId id="288" r:id="rId12"/>
    <p:sldId id="289" r:id="rId13"/>
    <p:sldId id="325" r:id="rId14"/>
    <p:sldId id="291" r:id="rId15"/>
    <p:sldId id="306" r:id="rId16"/>
    <p:sldId id="336" r:id="rId17"/>
    <p:sldId id="337" r:id="rId18"/>
    <p:sldId id="339" r:id="rId19"/>
    <p:sldId id="356" r:id="rId20"/>
    <p:sldId id="341" r:id="rId21"/>
    <p:sldId id="340" r:id="rId22"/>
    <p:sldId id="342" r:id="rId23"/>
    <p:sldId id="344" r:id="rId24"/>
    <p:sldId id="345" r:id="rId25"/>
    <p:sldId id="343" r:id="rId26"/>
    <p:sldId id="346" r:id="rId27"/>
    <p:sldId id="359" r:id="rId28"/>
    <p:sldId id="347" r:id="rId29"/>
    <p:sldId id="308" r:id="rId30"/>
    <p:sldId id="349" r:id="rId31"/>
    <p:sldId id="348" r:id="rId32"/>
    <p:sldId id="357" r:id="rId33"/>
    <p:sldId id="358" r:id="rId34"/>
    <p:sldId id="309" r:id="rId35"/>
    <p:sldId id="295" r:id="rId36"/>
    <p:sldId id="296" r:id="rId37"/>
    <p:sldId id="297" r:id="rId38"/>
    <p:sldId id="298" r:id="rId39"/>
    <p:sldId id="314" r:id="rId40"/>
    <p:sldId id="311" r:id="rId41"/>
    <p:sldId id="299" r:id="rId42"/>
    <p:sldId id="300" r:id="rId43"/>
    <p:sldId id="315" r:id="rId44"/>
    <p:sldId id="301" r:id="rId45"/>
    <p:sldId id="316" r:id="rId46"/>
    <p:sldId id="302" r:id="rId47"/>
    <p:sldId id="317" r:id="rId48"/>
    <p:sldId id="303" r:id="rId49"/>
    <p:sldId id="318" r:id="rId50"/>
    <p:sldId id="312" r:id="rId51"/>
    <p:sldId id="277" r:id="rId52"/>
    <p:sldId id="350" r:id="rId53"/>
    <p:sldId id="273" r:id="rId54"/>
    <p:sldId id="352" r:id="rId55"/>
    <p:sldId id="278" r:id="rId56"/>
    <p:sldId id="334" r:id="rId57"/>
    <p:sldId id="333" r:id="rId58"/>
    <p:sldId id="353" r:id="rId59"/>
    <p:sldId id="292" r:id="rId60"/>
    <p:sldId id="354" r:id="rId61"/>
    <p:sldId id="355" r:id="rId62"/>
    <p:sldId id="313" r:id="rId63"/>
    <p:sldId id="321" r:id="rId64"/>
    <p:sldId id="322" r:id="rId65"/>
    <p:sldId id="323" r:id="rId66"/>
    <p:sldId id="319"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29C89-EE49-C2FC-ADC6-281D95AA3D4D}" v="263" dt="2025-05-07T17:08:17.514"/>
    <p1510:client id="{916DFD05-0BEF-303F-FCD4-C734C7212BE5}" v="8" dt="2025-05-07T16:25:06.272"/>
    <p1510:client id="{F50D2F6C-363F-20B8-D153-8FD7CE36B36E}" v="4" dt="2025-05-07T12:14:55.62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8" d="100"/>
          <a:sy n="88" d="100"/>
        </p:scale>
        <p:origin x="46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B9819-1D2E-FB4F-A922-F4E0C5792B8C}" type="datetimeFigureOut">
              <a:rPr lang="de-DE" smtClean="0"/>
              <a:t>07.05.2025</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EB7A4-44A1-3241-BEAC-B0103A8E1639}" type="slidenum">
              <a:rPr lang="de-DE" smtClean="0"/>
              <a:t>‹Nr.›</a:t>
            </a:fld>
            <a:endParaRPr lang="de-DE"/>
          </a:p>
        </p:txBody>
      </p:sp>
    </p:spTree>
    <p:extLst>
      <p:ext uri="{BB962C8B-B14F-4D97-AF65-F5344CB8AC3E}">
        <p14:creationId xmlns:p14="http://schemas.microsoft.com/office/powerpoint/2010/main" val="1873683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1</a:t>
            </a:fld>
            <a:endParaRPr lang="de-DE"/>
          </a:p>
        </p:txBody>
      </p:sp>
    </p:spTree>
    <p:extLst>
      <p:ext uri="{BB962C8B-B14F-4D97-AF65-F5344CB8AC3E}">
        <p14:creationId xmlns:p14="http://schemas.microsoft.com/office/powerpoint/2010/main" val="2115257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E025F-FF10-4BE8-556D-7B646B1B2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C6EEA-D3F0-9BB6-D1FD-DC99BFD79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04E7C-424A-C4FC-B063-F0CF28992DB5}"/>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33A36E8C-B1FC-12D4-396F-4ABE5F58BAA2}"/>
              </a:ext>
            </a:extLst>
          </p:cNvPr>
          <p:cNvSpPr>
            <a:spLocks noGrp="1"/>
          </p:cNvSpPr>
          <p:nvPr>
            <p:ph type="sldNum" sz="quarter" idx="5"/>
          </p:nvPr>
        </p:nvSpPr>
        <p:spPr/>
        <p:txBody>
          <a:bodyPr/>
          <a:lstStyle/>
          <a:p>
            <a:fld id="{870EB7A4-44A1-3241-BEAC-B0103A8E1639}" type="slidenum">
              <a:rPr lang="de-DE" smtClean="0"/>
              <a:t>10</a:t>
            </a:fld>
            <a:endParaRPr lang="de-DE"/>
          </a:p>
        </p:txBody>
      </p:sp>
    </p:spTree>
    <p:extLst>
      <p:ext uri="{BB962C8B-B14F-4D97-AF65-F5344CB8AC3E}">
        <p14:creationId xmlns:p14="http://schemas.microsoft.com/office/powerpoint/2010/main" val="340507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A04CB-6A61-4859-319A-45C30AC33C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92E58C-707B-BFB5-9F63-B90AFB8E9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5CAC0-2B2A-F316-C0DE-0E0431A20601}"/>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56169E89-9C8F-1C9A-26A5-4FE4C31E65E5}"/>
              </a:ext>
            </a:extLst>
          </p:cNvPr>
          <p:cNvSpPr>
            <a:spLocks noGrp="1"/>
          </p:cNvSpPr>
          <p:nvPr>
            <p:ph type="sldNum" sz="quarter" idx="5"/>
          </p:nvPr>
        </p:nvSpPr>
        <p:spPr/>
        <p:txBody>
          <a:bodyPr/>
          <a:lstStyle/>
          <a:p>
            <a:fld id="{870EB7A4-44A1-3241-BEAC-B0103A8E1639}" type="slidenum">
              <a:rPr lang="de-DE" smtClean="0"/>
              <a:t>11</a:t>
            </a:fld>
            <a:endParaRPr lang="de-DE"/>
          </a:p>
        </p:txBody>
      </p:sp>
    </p:spTree>
    <p:extLst>
      <p:ext uri="{BB962C8B-B14F-4D97-AF65-F5344CB8AC3E}">
        <p14:creationId xmlns:p14="http://schemas.microsoft.com/office/powerpoint/2010/main" val="327353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33CD1-FA60-88D0-C10F-7D66D7C29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EC5F2-E96E-CB79-52DA-AEBDB1C5D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46004-E84B-0426-D457-E2378B8A2209}"/>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C29653C8-AFAF-D7C1-9621-C47F87111863}"/>
              </a:ext>
            </a:extLst>
          </p:cNvPr>
          <p:cNvSpPr>
            <a:spLocks noGrp="1"/>
          </p:cNvSpPr>
          <p:nvPr>
            <p:ph type="sldNum" sz="quarter" idx="5"/>
          </p:nvPr>
        </p:nvSpPr>
        <p:spPr/>
        <p:txBody>
          <a:bodyPr/>
          <a:lstStyle/>
          <a:p>
            <a:fld id="{870EB7A4-44A1-3241-BEAC-B0103A8E1639}" type="slidenum">
              <a:rPr lang="de-DE" smtClean="0"/>
              <a:t>12</a:t>
            </a:fld>
            <a:endParaRPr lang="de-DE"/>
          </a:p>
        </p:txBody>
      </p:sp>
    </p:spTree>
    <p:extLst>
      <p:ext uri="{BB962C8B-B14F-4D97-AF65-F5344CB8AC3E}">
        <p14:creationId xmlns:p14="http://schemas.microsoft.com/office/powerpoint/2010/main" val="214255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13</a:t>
            </a:fld>
            <a:endParaRPr lang="de-DE"/>
          </a:p>
        </p:txBody>
      </p:sp>
    </p:spTree>
    <p:extLst>
      <p:ext uri="{BB962C8B-B14F-4D97-AF65-F5344CB8AC3E}">
        <p14:creationId xmlns:p14="http://schemas.microsoft.com/office/powerpoint/2010/main" val="3774098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D4484-31B6-657E-8FCD-A3E75B525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650ED-9D78-13F1-4839-6BF6C6DDE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B3100-C721-D9FD-444A-45EFCCB41B5E}"/>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ECC91237-6120-739B-17EE-C2C514545413}"/>
              </a:ext>
            </a:extLst>
          </p:cNvPr>
          <p:cNvSpPr>
            <a:spLocks noGrp="1"/>
          </p:cNvSpPr>
          <p:nvPr>
            <p:ph type="sldNum" sz="quarter" idx="5"/>
          </p:nvPr>
        </p:nvSpPr>
        <p:spPr/>
        <p:txBody>
          <a:bodyPr/>
          <a:lstStyle/>
          <a:p>
            <a:fld id="{870EB7A4-44A1-3241-BEAC-B0103A8E1639}" type="slidenum">
              <a:rPr lang="de-DE" smtClean="0"/>
              <a:t>14</a:t>
            </a:fld>
            <a:endParaRPr lang="de-DE"/>
          </a:p>
        </p:txBody>
      </p:sp>
    </p:spTree>
    <p:extLst>
      <p:ext uri="{BB962C8B-B14F-4D97-AF65-F5344CB8AC3E}">
        <p14:creationId xmlns:p14="http://schemas.microsoft.com/office/powerpoint/2010/main" val="108959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Kai</a:t>
            </a:r>
          </a:p>
        </p:txBody>
      </p:sp>
      <p:sp>
        <p:nvSpPr>
          <p:cNvPr id="4" name="Slide Number Placeholder 3"/>
          <p:cNvSpPr>
            <a:spLocks noGrp="1"/>
          </p:cNvSpPr>
          <p:nvPr>
            <p:ph type="sldNum" sz="quarter" idx="5"/>
          </p:nvPr>
        </p:nvSpPr>
        <p:spPr/>
        <p:txBody>
          <a:bodyPr/>
          <a:lstStyle/>
          <a:p>
            <a:fld id="{870EB7A4-44A1-3241-BEAC-B0103A8E1639}" type="slidenum">
              <a:rPr lang="de-DE" smtClean="0"/>
              <a:t>15</a:t>
            </a:fld>
            <a:endParaRPr lang="de-DE"/>
          </a:p>
        </p:txBody>
      </p:sp>
    </p:spTree>
    <p:extLst>
      <p:ext uri="{BB962C8B-B14F-4D97-AF65-F5344CB8AC3E}">
        <p14:creationId xmlns:p14="http://schemas.microsoft.com/office/powerpoint/2010/main" val="2368315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16</a:t>
            </a:fld>
            <a:endParaRPr lang="de-DE"/>
          </a:p>
        </p:txBody>
      </p:sp>
    </p:spTree>
    <p:extLst>
      <p:ext uri="{BB962C8B-B14F-4D97-AF65-F5344CB8AC3E}">
        <p14:creationId xmlns:p14="http://schemas.microsoft.com/office/powerpoint/2010/main" val="4202292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17</a:t>
            </a:fld>
            <a:endParaRPr lang="de-DE"/>
          </a:p>
        </p:txBody>
      </p:sp>
    </p:spTree>
    <p:extLst>
      <p:ext uri="{BB962C8B-B14F-4D97-AF65-F5344CB8AC3E}">
        <p14:creationId xmlns:p14="http://schemas.microsoft.com/office/powerpoint/2010/main" val="912004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18</a:t>
            </a:fld>
            <a:endParaRPr lang="de-DE"/>
          </a:p>
        </p:txBody>
      </p:sp>
    </p:spTree>
    <p:extLst>
      <p:ext uri="{BB962C8B-B14F-4D97-AF65-F5344CB8AC3E}">
        <p14:creationId xmlns:p14="http://schemas.microsoft.com/office/powerpoint/2010/main" val="2255945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Manuel</a:t>
            </a:r>
          </a:p>
        </p:txBody>
      </p:sp>
      <p:sp>
        <p:nvSpPr>
          <p:cNvPr id="4" name="Slide Number Placeholder 3"/>
          <p:cNvSpPr>
            <a:spLocks noGrp="1"/>
          </p:cNvSpPr>
          <p:nvPr>
            <p:ph type="sldNum" sz="quarter" idx="5"/>
          </p:nvPr>
        </p:nvSpPr>
        <p:spPr/>
        <p:txBody>
          <a:bodyPr/>
          <a:lstStyle/>
          <a:p>
            <a:fld id="{870EB7A4-44A1-3241-BEAC-B0103A8E1639}" type="slidenum">
              <a:rPr lang="de-DE" smtClean="0"/>
              <a:t>19</a:t>
            </a:fld>
            <a:endParaRPr lang="de-DE"/>
          </a:p>
        </p:txBody>
      </p:sp>
    </p:spTree>
    <p:extLst>
      <p:ext uri="{BB962C8B-B14F-4D97-AF65-F5344CB8AC3E}">
        <p14:creationId xmlns:p14="http://schemas.microsoft.com/office/powerpoint/2010/main" val="254142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Kai</a:t>
            </a:r>
          </a:p>
        </p:txBody>
      </p:sp>
      <p:sp>
        <p:nvSpPr>
          <p:cNvPr id="4" name="Slide Number Placeholder 3"/>
          <p:cNvSpPr>
            <a:spLocks noGrp="1"/>
          </p:cNvSpPr>
          <p:nvPr>
            <p:ph type="sldNum" sz="quarter" idx="5"/>
          </p:nvPr>
        </p:nvSpPr>
        <p:spPr/>
        <p:txBody>
          <a:bodyPr/>
          <a:lstStyle/>
          <a:p>
            <a:fld id="{870EB7A4-44A1-3241-BEAC-B0103A8E1639}" type="slidenum">
              <a:rPr lang="de-DE" smtClean="0"/>
              <a:t>2</a:t>
            </a:fld>
            <a:endParaRPr lang="de-DE"/>
          </a:p>
        </p:txBody>
      </p:sp>
    </p:spTree>
    <p:extLst>
      <p:ext uri="{BB962C8B-B14F-4D97-AF65-F5344CB8AC3E}">
        <p14:creationId xmlns:p14="http://schemas.microsoft.com/office/powerpoint/2010/main" val="1541300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20</a:t>
            </a:fld>
            <a:endParaRPr lang="de-DE"/>
          </a:p>
        </p:txBody>
      </p:sp>
    </p:spTree>
    <p:extLst>
      <p:ext uri="{BB962C8B-B14F-4D97-AF65-F5344CB8AC3E}">
        <p14:creationId xmlns:p14="http://schemas.microsoft.com/office/powerpoint/2010/main" val="415600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21</a:t>
            </a:fld>
            <a:endParaRPr lang="de-DE"/>
          </a:p>
        </p:txBody>
      </p:sp>
    </p:spTree>
    <p:extLst>
      <p:ext uri="{BB962C8B-B14F-4D97-AF65-F5344CB8AC3E}">
        <p14:creationId xmlns:p14="http://schemas.microsoft.com/office/powerpoint/2010/main" val="4001825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22</a:t>
            </a:fld>
            <a:endParaRPr lang="de-DE"/>
          </a:p>
        </p:txBody>
      </p:sp>
    </p:spTree>
    <p:extLst>
      <p:ext uri="{BB962C8B-B14F-4D97-AF65-F5344CB8AC3E}">
        <p14:creationId xmlns:p14="http://schemas.microsoft.com/office/powerpoint/2010/main" val="194855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23</a:t>
            </a:fld>
            <a:endParaRPr lang="de-DE"/>
          </a:p>
        </p:txBody>
      </p:sp>
    </p:spTree>
    <p:extLst>
      <p:ext uri="{BB962C8B-B14F-4D97-AF65-F5344CB8AC3E}">
        <p14:creationId xmlns:p14="http://schemas.microsoft.com/office/powerpoint/2010/main" val="7375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24</a:t>
            </a:fld>
            <a:endParaRPr lang="de-DE"/>
          </a:p>
        </p:txBody>
      </p:sp>
    </p:spTree>
    <p:extLst>
      <p:ext uri="{BB962C8B-B14F-4D97-AF65-F5344CB8AC3E}">
        <p14:creationId xmlns:p14="http://schemas.microsoft.com/office/powerpoint/2010/main" val="1931635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25</a:t>
            </a:fld>
            <a:endParaRPr lang="de-DE"/>
          </a:p>
        </p:txBody>
      </p:sp>
    </p:spTree>
    <p:extLst>
      <p:ext uri="{BB962C8B-B14F-4D97-AF65-F5344CB8AC3E}">
        <p14:creationId xmlns:p14="http://schemas.microsoft.com/office/powerpoint/2010/main" val="1315168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26</a:t>
            </a:fld>
            <a:endParaRPr lang="de-DE"/>
          </a:p>
        </p:txBody>
      </p:sp>
    </p:spTree>
    <p:extLst>
      <p:ext uri="{BB962C8B-B14F-4D97-AF65-F5344CB8AC3E}">
        <p14:creationId xmlns:p14="http://schemas.microsoft.com/office/powerpoint/2010/main" val="2319307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27</a:t>
            </a:fld>
            <a:endParaRPr lang="de-DE"/>
          </a:p>
        </p:txBody>
      </p:sp>
    </p:spTree>
    <p:extLst>
      <p:ext uri="{BB962C8B-B14F-4D97-AF65-F5344CB8AC3E}">
        <p14:creationId xmlns:p14="http://schemas.microsoft.com/office/powerpoint/2010/main" val="219507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Manuel</a:t>
            </a:r>
          </a:p>
        </p:txBody>
      </p:sp>
      <p:sp>
        <p:nvSpPr>
          <p:cNvPr id="4" name="Slide Number Placeholder 3"/>
          <p:cNvSpPr>
            <a:spLocks noGrp="1"/>
          </p:cNvSpPr>
          <p:nvPr>
            <p:ph type="sldNum" sz="quarter" idx="5"/>
          </p:nvPr>
        </p:nvSpPr>
        <p:spPr/>
        <p:txBody>
          <a:bodyPr/>
          <a:lstStyle/>
          <a:p>
            <a:fld id="{870EB7A4-44A1-3241-BEAC-B0103A8E1639}" type="slidenum">
              <a:rPr lang="de-DE" smtClean="0"/>
              <a:t>28</a:t>
            </a:fld>
            <a:endParaRPr lang="de-DE"/>
          </a:p>
        </p:txBody>
      </p:sp>
    </p:spTree>
    <p:extLst>
      <p:ext uri="{BB962C8B-B14F-4D97-AF65-F5344CB8AC3E}">
        <p14:creationId xmlns:p14="http://schemas.microsoft.com/office/powerpoint/2010/main" val="3125460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29</a:t>
            </a:fld>
            <a:endParaRPr lang="de-DE"/>
          </a:p>
        </p:txBody>
      </p:sp>
    </p:spTree>
    <p:extLst>
      <p:ext uri="{BB962C8B-B14F-4D97-AF65-F5344CB8AC3E}">
        <p14:creationId xmlns:p14="http://schemas.microsoft.com/office/powerpoint/2010/main" val="740499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3</a:t>
            </a:fld>
            <a:endParaRPr lang="de-DE"/>
          </a:p>
        </p:txBody>
      </p:sp>
    </p:spTree>
    <p:extLst>
      <p:ext uri="{BB962C8B-B14F-4D97-AF65-F5344CB8AC3E}">
        <p14:creationId xmlns:p14="http://schemas.microsoft.com/office/powerpoint/2010/main" val="2596746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30</a:t>
            </a:fld>
            <a:endParaRPr lang="de-DE"/>
          </a:p>
        </p:txBody>
      </p:sp>
    </p:spTree>
    <p:extLst>
      <p:ext uri="{BB962C8B-B14F-4D97-AF65-F5344CB8AC3E}">
        <p14:creationId xmlns:p14="http://schemas.microsoft.com/office/powerpoint/2010/main" val="2620898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a:p>
            <a:endParaRPr lang="en-US" dirty="0">
              <a:latin typeface="Calibri"/>
              <a:ea typeface="Calibri"/>
              <a:cs typeface="Calibri"/>
            </a:endParaRPr>
          </a:p>
          <a:p>
            <a:r>
              <a:rPr lang="en-US" dirty="0" err="1"/>
              <a:t>Ermöglicht</a:t>
            </a:r>
            <a:r>
              <a:rPr lang="en-US" dirty="0"/>
              <a:t>, </a:t>
            </a:r>
            <a:r>
              <a:rPr lang="en-US" dirty="0" err="1"/>
              <a:t>dass</a:t>
            </a:r>
            <a:r>
              <a:rPr lang="en-US" dirty="0"/>
              <a:t> </a:t>
            </a:r>
            <a:r>
              <a:rPr lang="en-US" dirty="0" err="1"/>
              <a:t>eine</a:t>
            </a:r>
            <a:r>
              <a:rPr lang="en-US" dirty="0"/>
              <a:t> Methode auf </a:t>
            </a:r>
            <a:r>
              <a:rPr lang="en-US" dirty="0" err="1"/>
              <a:t>ein</a:t>
            </a:r>
            <a:r>
              <a:rPr lang="en-US" dirty="0"/>
              <a:t> Interface </a:t>
            </a:r>
            <a:r>
              <a:rPr lang="en-US" dirty="0" err="1"/>
              <a:t>zeigt</a:t>
            </a:r>
            <a:r>
              <a:rPr lang="en-US" dirty="0"/>
              <a:t>, </a:t>
            </a:r>
            <a:r>
              <a:rPr lang="en-US" dirty="0" err="1"/>
              <a:t>aber</a:t>
            </a:r>
            <a:r>
              <a:rPr lang="en-US" dirty="0"/>
              <a:t> das </a:t>
            </a:r>
            <a:r>
              <a:rPr lang="en-US" dirty="0" err="1"/>
              <a:t>Verhalten</a:t>
            </a:r>
            <a:r>
              <a:rPr lang="en-US" dirty="0"/>
              <a:t> der </a:t>
            </a:r>
            <a:r>
              <a:rPr lang="en-US" dirty="0" err="1"/>
              <a:t>abgeleiteten</a:t>
            </a:r>
            <a:r>
              <a:rPr lang="en-US" dirty="0"/>
              <a:t> Klasse </a:t>
            </a:r>
            <a:r>
              <a:rPr lang="en-US" dirty="0" err="1"/>
              <a:t>ausführt</a:t>
            </a:r>
            <a:r>
              <a:rPr lang="en-US" dirty="0"/>
              <a:t>.</a:t>
            </a:r>
          </a:p>
        </p:txBody>
      </p:sp>
      <p:sp>
        <p:nvSpPr>
          <p:cNvPr id="4" name="Foliennummernplatzhalter 3"/>
          <p:cNvSpPr>
            <a:spLocks noGrp="1"/>
          </p:cNvSpPr>
          <p:nvPr>
            <p:ph type="sldNum" sz="quarter" idx="5"/>
          </p:nvPr>
        </p:nvSpPr>
        <p:spPr/>
        <p:txBody>
          <a:bodyPr/>
          <a:lstStyle/>
          <a:p>
            <a:fld id="{870EB7A4-44A1-3241-BEAC-B0103A8E1639}" type="slidenum">
              <a:rPr lang="de-DE" smtClean="0"/>
              <a:t>31</a:t>
            </a:fld>
            <a:endParaRPr lang="de-DE"/>
          </a:p>
        </p:txBody>
      </p:sp>
    </p:spTree>
    <p:extLst>
      <p:ext uri="{BB962C8B-B14F-4D97-AF65-F5344CB8AC3E}">
        <p14:creationId xmlns:p14="http://schemas.microsoft.com/office/powerpoint/2010/main" val="966076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32</a:t>
            </a:fld>
            <a:endParaRPr lang="de-DE"/>
          </a:p>
        </p:txBody>
      </p:sp>
    </p:spTree>
    <p:extLst>
      <p:ext uri="{BB962C8B-B14F-4D97-AF65-F5344CB8AC3E}">
        <p14:creationId xmlns:p14="http://schemas.microsoft.com/office/powerpoint/2010/main" val="3087841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33</a:t>
            </a:fld>
            <a:endParaRPr lang="de-DE"/>
          </a:p>
        </p:txBody>
      </p:sp>
    </p:spTree>
    <p:extLst>
      <p:ext uri="{BB962C8B-B14F-4D97-AF65-F5344CB8AC3E}">
        <p14:creationId xmlns:p14="http://schemas.microsoft.com/office/powerpoint/2010/main" val="2832756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34</a:t>
            </a:fld>
            <a:endParaRPr lang="de-DE"/>
          </a:p>
        </p:txBody>
      </p:sp>
    </p:spTree>
    <p:extLst>
      <p:ext uri="{BB962C8B-B14F-4D97-AF65-F5344CB8AC3E}">
        <p14:creationId xmlns:p14="http://schemas.microsoft.com/office/powerpoint/2010/main" val="4139244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35</a:t>
            </a:fld>
            <a:endParaRPr lang="de-DE"/>
          </a:p>
        </p:txBody>
      </p:sp>
    </p:spTree>
    <p:extLst>
      <p:ext uri="{BB962C8B-B14F-4D97-AF65-F5344CB8AC3E}">
        <p14:creationId xmlns:p14="http://schemas.microsoft.com/office/powerpoint/2010/main" val="4078096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36</a:t>
            </a:fld>
            <a:endParaRPr lang="de-DE"/>
          </a:p>
        </p:txBody>
      </p:sp>
    </p:spTree>
    <p:extLst>
      <p:ext uri="{BB962C8B-B14F-4D97-AF65-F5344CB8AC3E}">
        <p14:creationId xmlns:p14="http://schemas.microsoft.com/office/powerpoint/2010/main" val="1959627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37</a:t>
            </a:fld>
            <a:endParaRPr lang="de-DE"/>
          </a:p>
        </p:txBody>
      </p:sp>
    </p:spTree>
    <p:extLst>
      <p:ext uri="{BB962C8B-B14F-4D97-AF65-F5344CB8AC3E}">
        <p14:creationId xmlns:p14="http://schemas.microsoft.com/office/powerpoint/2010/main" val="3902461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38</a:t>
            </a:fld>
            <a:endParaRPr lang="de-DE"/>
          </a:p>
        </p:txBody>
      </p:sp>
    </p:spTree>
    <p:extLst>
      <p:ext uri="{BB962C8B-B14F-4D97-AF65-F5344CB8AC3E}">
        <p14:creationId xmlns:p14="http://schemas.microsoft.com/office/powerpoint/2010/main" val="3376009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39</a:t>
            </a:fld>
            <a:endParaRPr lang="de-DE"/>
          </a:p>
        </p:txBody>
      </p:sp>
    </p:spTree>
    <p:extLst>
      <p:ext uri="{BB962C8B-B14F-4D97-AF65-F5344CB8AC3E}">
        <p14:creationId xmlns:p14="http://schemas.microsoft.com/office/powerpoint/2010/main" val="1540307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Kai</a:t>
            </a:r>
          </a:p>
        </p:txBody>
      </p:sp>
      <p:sp>
        <p:nvSpPr>
          <p:cNvPr id="4" name="Slide Number Placeholder 3"/>
          <p:cNvSpPr>
            <a:spLocks noGrp="1"/>
          </p:cNvSpPr>
          <p:nvPr>
            <p:ph type="sldNum" sz="quarter" idx="5"/>
          </p:nvPr>
        </p:nvSpPr>
        <p:spPr/>
        <p:txBody>
          <a:bodyPr/>
          <a:lstStyle/>
          <a:p>
            <a:fld id="{870EB7A4-44A1-3241-BEAC-B0103A8E1639}" type="slidenum">
              <a:rPr lang="de-DE" smtClean="0"/>
              <a:t>4</a:t>
            </a:fld>
            <a:endParaRPr lang="de-DE"/>
          </a:p>
        </p:txBody>
      </p:sp>
    </p:spTree>
    <p:extLst>
      <p:ext uri="{BB962C8B-B14F-4D97-AF65-F5344CB8AC3E}">
        <p14:creationId xmlns:p14="http://schemas.microsoft.com/office/powerpoint/2010/main" val="3927258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40</a:t>
            </a:fld>
            <a:endParaRPr lang="de-DE"/>
          </a:p>
        </p:txBody>
      </p:sp>
    </p:spTree>
    <p:extLst>
      <p:ext uri="{BB962C8B-B14F-4D97-AF65-F5344CB8AC3E}">
        <p14:creationId xmlns:p14="http://schemas.microsoft.com/office/powerpoint/2010/main" val="170031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41</a:t>
            </a:fld>
            <a:endParaRPr lang="de-DE"/>
          </a:p>
        </p:txBody>
      </p:sp>
    </p:spTree>
    <p:extLst>
      <p:ext uri="{BB962C8B-B14F-4D97-AF65-F5344CB8AC3E}">
        <p14:creationId xmlns:p14="http://schemas.microsoft.com/office/powerpoint/2010/main" val="3151958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42</a:t>
            </a:fld>
            <a:endParaRPr lang="de-DE"/>
          </a:p>
        </p:txBody>
      </p:sp>
    </p:spTree>
    <p:extLst>
      <p:ext uri="{BB962C8B-B14F-4D97-AF65-F5344CB8AC3E}">
        <p14:creationId xmlns:p14="http://schemas.microsoft.com/office/powerpoint/2010/main" val="3008619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43</a:t>
            </a:fld>
            <a:endParaRPr lang="de-DE"/>
          </a:p>
        </p:txBody>
      </p:sp>
    </p:spTree>
    <p:extLst>
      <p:ext uri="{BB962C8B-B14F-4D97-AF65-F5344CB8AC3E}">
        <p14:creationId xmlns:p14="http://schemas.microsoft.com/office/powerpoint/2010/main" val="3380992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44</a:t>
            </a:fld>
            <a:endParaRPr lang="de-DE"/>
          </a:p>
        </p:txBody>
      </p:sp>
    </p:spTree>
    <p:extLst>
      <p:ext uri="{BB962C8B-B14F-4D97-AF65-F5344CB8AC3E}">
        <p14:creationId xmlns:p14="http://schemas.microsoft.com/office/powerpoint/2010/main" val="1376037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45</a:t>
            </a:fld>
            <a:endParaRPr lang="de-DE"/>
          </a:p>
        </p:txBody>
      </p:sp>
    </p:spTree>
    <p:extLst>
      <p:ext uri="{BB962C8B-B14F-4D97-AF65-F5344CB8AC3E}">
        <p14:creationId xmlns:p14="http://schemas.microsoft.com/office/powerpoint/2010/main" val="1859656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46</a:t>
            </a:fld>
            <a:endParaRPr lang="de-DE"/>
          </a:p>
        </p:txBody>
      </p:sp>
    </p:spTree>
    <p:extLst>
      <p:ext uri="{BB962C8B-B14F-4D97-AF65-F5344CB8AC3E}">
        <p14:creationId xmlns:p14="http://schemas.microsoft.com/office/powerpoint/2010/main" val="2013011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47</a:t>
            </a:fld>
            <a:endParaRPr lang="de-DE"/>
          </a:p>
        </p:txBody>
      </p:sp>
    </p:spTree>
    <p:extLst>
      <p:ext uri="{BB962C8B-B14F-4D97-AF65-F5344CB8AC3E}">
        <p14:creationId xmlns:p14="http://schemas.microsoft.com/office/powerpoint/2010/main" val="2918118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48</a:t>
            </a:fld>
            <a:endParaRPr lang="de-DE"/>
          </a:p>
        </p:txBody>
      </p:sp>
    </p:spTree>
    <p:extLst>
      <p:ext uri="{BB962C8B-B14F-4D97-AF65-F5344CB8AC3E}">
        <p14:creationId xmlns:p14="http://schemas.microsoft.com/office/powerpoint/2010/main" val="4173019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49</a:t>
            </a:fld>
            <a:endParaRPr lang="de-DE"/>
          </a:p>
        </p:txBody>
      </p:sp>
    </p:spTree>
    <p:extLst>
      <p:ext uri="{BB962C8B-B14F-4D97-AF65-F5344CB8AC3E}">
        <p14:creationId xmlns:p14="http://schemas.microsoft.com/office/powerpoint/2010/main" val="358004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Kai</a:t>
            </a:r>
          </a:p>
        </p:txBody>
      </p:sp>
      <p:sp>
        <p:nvSpPr>
          <p:cNvPr id="4" name="Slide Number Placeholder 3"/>
          <p:cNvSpPr>
            <a:spLocks noGrp="1"/>
          </p:cNvSpPr>
          <p:nvPr>
            <p:ph type="sldNum" sz="quarter" idx="5"/>
          </p:nvPr>
        </p:nvSpPr>
        <p:spPr/>
        <p:txBody>
          <a:bodyPr/>
          <a:lstStyle/>
          <a:p>
            <a:fld id="{870EB7A4-44A1-3241-BEAC-B0103A8E1639}" type="slidenum">
              <a:rPr lang="de-DE" smtClean="0"/>
              <a:t>5</a:t>
            </a:fld>
            <a:endParaRPr lang="de-DE"/>
          </a:p>
        </p:txBody>
      </p:sp>
    </p:spTree>
    <p:extLst>
      <p:ext uri="{BB962C8B-B14F-4D97-AF65-F5344CB8AC3E}">
        <p14:creationId xmlns:p14="http://schemas.microsoft.com/office/powerpoint/2010/main" val="3300249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50</a:t>
            </a:fld>
            <a:endParaRPr lang="de-DE"/>
          </a:p>
        </p:txBody>
      </p:sp>
    </p:spTree>
    <p:extLst>
      <p:ext uri="{BB962C8B-B14F-4D97-AF65-F5344CB8AC3E}">
        <p14:creationId xmlns:p14="http://schemas.microsoft.com/office/powerpoint/2010/main" val="263739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9E9B3-C676-605E-7B55-9346B5F24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31C8A-2B56-8982-5E66-4015C6EE5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81412-BD85-F50D-DBDE-F637D8E3B7E0}"/>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7EED2278-F0CE-0F98-952C-2A1977B53BA7}"/>
              </a:ext>
            </a:extLst>
          </p:cNvPr>
          <p:cNvSpPr>
            <a:spLocks noGrp="1"/>
          </p:cNvSpPr>
          <p:nvPr>
            <p:ph type="sldNum" sz="quarter" idx="5"/>
          </p:nvPr>
        </p:nvSpPr>
        <p:spPr/>
        <p:txBody>
          <a:bodyPr/>
          <a:lstStyle/>
          <a:p>
            <a:fld id="{870EB7A4-44A1-3241-BEAC-B0103A8E1639}" type="slidenum">
              <a:rPr lang="de-DE" smtClean="0"/>
              <a:t>51</a:t>
            </a:fld>
            <a:endParaRPr lang="de-DE"/>
          </a:p>
        </p:txBody>
      </p:sp>
    </p:spTree>
    <p:extLst>
      <p:ext uri="{BB962C8B-B14F-4D97-AF65-F5344CB8AC3E}">
        <p14:creationId xmlns:p14="http://schemas.microsoft.com/office/powerpoint/2010/main" val="2455487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CCD3F-E099-891D-F51A-014541B03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EDFC5-4D1E-B03A-AB8F-2CD7B5245A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EDFCB-607F-9E59-3E59-AAB9E1646707}"/>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8CF55369-431B-43AE-1979-BD29E07B6C13}"/>
              </a:ext>
            </a:extLst>
          </p:cNvPr>
          <p:cNvSpPr>
            <a:spLocks noGrp="1"/>
          </p:cNvSpPr>
          <p:nvPr>
            <p:ph type="sldNum" sz="quarter" idx="5"/>
          </p:nvPr>
        </p:nvSpPr>
        <p:spPr/>
        <p:txBody>
          <a:bodyPr/>
          <a:lstStyle/>
          <a:p>
            <a:fld id="{870EB7A4-44A1-3241-BEAC-B0103A8E1639}" type="slidenum">
              <a:rPr lang="de-DE" smtClean="0"/>
              <a:t>52</a:t>
            </a:fld>
            <a:endParaRPr lang="de-DE"/>
          </a:p>
        </p:txBody>
      </p:sp>
    </p:spTree>
    <p:extLst>
      <p:ext uri="{BB962C8B-B14F-4D97-AF65-F5344CB8AC3E}">
        <p14:creationId xmlns:p14="http://schemas.microsoft.com/office/powerpoint/2010/main" val="2177531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A1A85-F13E-B85A-5DA4-EB15C7468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EF142-88FB-F132-2ED4-67531FE178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E7886-76A8-47D7-3870-73D6C96BABC0}"/>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F39665C7-0AFC-2948-2C73-91F8FC4092CD}"/>
              </a:ext>
            </a:extLst>
          </p:cNvPr>
          <p:cNvSpPr>
            <a:spLocks noGrp="1"/>
          </p:cNvSpPr>
          <p:nvPr>
            <p:ph type="sldNum" sz="quarter" idx="5"/>
          </p:nvPr>
        </p:nvSpPr>
        <p:spPr/>
        <p:txBody>
          <a:bodyPr/>
          <a:lstStyle/>
          <a:p>
            <a:fld id="{870EB7A4-44A1-3241-BEAC-B0103A8E1639}" type="slidenum">
              <a:rPr lang="de-DE" smtClean="0"/>
              <a:t>53</a:t>
            </a:fld>
            <a:endParaRPr lang="de-DE"/>
          </a:p>
        </p:txBody>
      </p:sp>
    </p:spTree>
    <p:extLst>
      <p:ext uri="{BB962C8B-B14F-4D97-AF65-F5344CB8AC3E}">
        <p14:creationId xmlns:p14="http://schemas.microsoft.com/office/powerpoint/2010/main" val="23161266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23645-5CDC-8414-03E1-4669DBB56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074A1-1662-3BB4-4964-21B75D3B4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440081-7F4E-2DC9-2F5A-C4A127416401}"/>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903A2D78-68E3-B41B-3093-0A24606D63E7}"/>
              </a:ext>
            </a:extLst>
          </p:cNvPr>
          <p:cNvSpPr>
            <a:spLocks noGrp="1"/>
          </p:cNvSpPr>
          <p:nvPr>
            <p:ph type="sldNum" sz="quarter" idx="5"/>
          </p:nvPr>
        </p:nvSpPr>
        <p:spPr/>
        <p:txBody>
          <a:bodyPr/>
          <a:lstStyle/>
          <a:p>
            <a:fld id="{870EB7A4-44A1-3241-BEAC-B0103A8E1639}" type="slidenum">
              <a:rPr lang="de-DE" smtClean="0"/>
              <a:t>54</a:t>
            </a:fld>
            <a:endParaRPr lang="de-DE"/>
          </a:p>
        </p:txBody>
      </p:sp>
    </p:spTree>
    <p:extLst>
      <p:ext uri="{BB962C8B-B14F-4D97-AF65-F5344CB8AC3E}">
        <p14:creationId xmlns:p14="http://schemas.microsoft.com/office/powerpoint/2010/main" val="3447365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044CA-E756-3C79-9662-85CC02A6E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7B167-66A1-2EF8-4C73-61162B2E4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C7A87-4F6E-788D-EEE6-8AA75ECF3072}"/>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F63FD5FF-EC26-3AAF-E571-200BB81C644C}"/>
              </a:ext>
            </a:extLst>
          </p:cNvPr>
          <p:cNvSpPr>
            <a:spLocks noGrp="1"/>
          </p:cNvSpPr>
          <p:nvPr>
            <p:ph type="sldNum" sz="quarter" idx="5"/>
          </p:nvPr>
        </p:nvSpPr>
        <p:spPr/>
        <p:txBody>
          <a:bodyPr/>
          <a:lstStyle/>
          <a:p>
            <a:fld id="{870EB7A4-44A1-3241-BEAC-B0103A8E1639}" type="slidenum">
              <a:rPr lang="de-DE" smtClean="0"/>
              <a:t>55</a:t>
            </a:fld>
            <a:endParaRPr lang="de-DE"/>
          </a:p>
        </p:txBody>
      </p:sp>
    </p:spTree>
    <p:extLst>
      <p:ext uri="{BB962C8B-B14F-4D97-AF65-F5344CB8AC3E}">
        <p14:creationId xmlns:p14="http://schemas.microsoft.com/office/powerpoint/2010/main" val="2399258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220CD-B816-FF93-F826-C5CEEC486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6D31B-0391-577B-18D1-E3C1D3336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C0281-9039-7397-2ACF-1436947227D9}"/>
              </a:ext>
            </a:extLst>
          </p:cNvPr>
          <p:cNvSpPr>
            <a:spLocks noGrp="1"/>
          </p:cNvSpPr>
          <p:nvPr>
            <p:ph type="body" idx="1"/>
          </p:nvPr>
        </p:nvSpPr>
        <p:spPr/>
        <p:txBody>
          <a:bodyPr/>
          <a:lstStyle/>
          <a:p>
            <a:r>
              <a:rPr lang="de-DE" dirty="0"/>
              <a:t>Kai</a:t>
            </a:r>
          </a:p>
        </p:txBody>
      </p:sp>
      <p:sp>
        <p:nvSpPr>
          <p:cNvPr id="4" name="Slide Number Placeholder 3">
            <a:extLst>
              <a:ext uri="{FF2B5EF4-FFF2-40B4-BE49-F238E27FC236}">
                <a16:creationId xmlns:a16="http://schemas.microsoft.com/office/drawing/2014/main" id="{50A32B27-642E-785E-48DA-31EE826DD33B}"/>
              </a:ext>
            </a:extLst>
          </p:cNvPr>
          <p:cNvSpPr>
            <a:spLocks noGrp="1"/>
          </p:cNvSpPr>
          <p:nvPr>
            <p:ph type="sldNum" sz="quarter" idx="5"/>
          </p:nvPr>
        </p:nvSpPr>
        <p:spPr/>
        <p:txBody>
          <a:bodyPr/>
          <a:lstStyle/>
          <a:p>
            <a:fld id="{870EB7A4-44A1-3241-BEAC-B0103A8E1639}" type="slidenum">
              <a:rPr lang="de-DE" smtClean="0"/>
              <a:t>56</a:t>
            </a:fld>
            <a:endParaRPr lang="de-DE"/>
          </a:p>
        </p:txBody>
      </p:sp>
    </p:spTree>
    <p:extLst>
      <p:ext uri="{BB962C8B-B14F-4D97-AF65-F5344CB8AC3E}">
        <p14:creationId xmlns:p14="http://schemas.microsoft.com/office/powerpoint/2010/main" val="748445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Kai</a:t>
            </a:r>
          </a:p>
        </p:txBody>
      </p:sp>
      <p:sp>
        <p:nvSpPr>
          <p:cNvPr id="4" name="Slide Number Placeholder 3"/>
          <p:cNvSpPr>
            <a:spLocks noGrp="1"/>
          </p:cNvSpPr>
          <p:nvPr>
            <p:ph type="sldNum" sz="quarter" idx="5"/>
          </p:nvPr>
        </p:nvSpPr>
        <p:spPr/>
        <p:txBody>
          <a:bodyPr/>
          <a:lstStyle/>
          <a:p>
            <a:fld id="{870EB7A4-44A1-3241-BEAC-B0103A8E1639}" type="slidenum">
              <a:rPr lang="de-DE" smtClean="0"/>
              <a:t>57</a:t>
            </a:fld>
            <a:endParaRPr lang="de-DE"/>
          </a:p>
        </p:txBody>
      </p:sp>
    </p:spTree>
    <p:extLst>
      <p:ext uri="{BB962C8B-B14F-4D97-AF65-F5344CB8AC3E}">
        <p14:creationId xmlns:p14="http://schemas.microsoft.com/office/powerpoint/2010/main" val="19967025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EF033-9F50-551D-286D-8B4B7C397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0EA2A-38DD-ADC3-0DA5-5CEBE8250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B7425-552A-AFC8-E1BE-FF8A6B6B6C43}"/>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D3C9B9D2-ED38-3EB8-4168-2E286F7EF6BF}"/>
              </a:ext>
            </a:extLst>
          </p:cNvPr>
          <p:cNvSpPr>
            <a:spLocks noGrp="1"/>
          </p:cNvSpPr>
          <p:nvPr>
            <p:ph type="sldNum" sz="quarter" idx="5"/>
          </p:nvPr>
        </p:nvSpPr>
        <p:spPr/>
        <p:txBody>
          <a:bodyPr/>
          <a:lstStyle/>
          <a:p>
            <a:fld id="{870EB7A4-44A1-3241-BEAC-B0103A8E1639}" type="slidenum">
              <a:rPr lang="de-DE" smtClean="0"/>
              <a:t>58</a:t>
            </a:fld>
            <a:endParaRPr lang="de-DE"/>
          </a:p>
        </p:txBody>
      </p:sp>
    </p:spTree>
    <p:extLst>
      <p:ext uri="{BB962C8B-B14F-4D97-AF65-F5344CB8AC3E}">
        <p14:creationId xmlns:p14="http://schemas.microsoft.com/office/powerpoint/2010/main" val="2502955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6DCD5-85C8-9E28-162A-AA5D7468C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48A6B-425F-82A0-8D56-8407A9432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B997EC-D04B-4244-6502-79FC65E4C953}"/>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9E4C2991-9291-2FA1-AF1B-3C20FB24AE14}"/>
              </a:ext>
            </a:extLst>
          </p:cNvPr>
          <p:cNvSpPr>
            <a:spLocks noGrp="1"/>
          </p:cNvSpPr>
          <p:nvPr>
            <p:ph type="sldNum" sz="quarter" idx="5"/>
          </p:nvPr>
        </p:nvSpPr>
        <p:spPr/>
        <p:txBody>
          <a:bodyPr/>
          <a:lstStyle/>
          <a:p>
            <a:fld id="{870EB7A4-44A1-3241-BEAC-B0103A8E1639}" type="slidenum">
              <a:rPr lang="de-DE" smtClean="0"/>
              <a:t>59</a:t>
            </a:fld>
            <a:endParaRPr lang="de-DE"/>
          </a:p>
        </p:txBody>
      </p:sp>
    </p:spTree>
    <p:extLst>
      <p:ext uri="{BB962C8B-B14F-4D97-AF65-F5344CB8AC3E}">
        <p14:creationId xmlns:p14="http://schemas.microsoft.com/office/powerpoint/2010/main" val="152333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Kai</a:t>
            </a:r>
          </a:p>
        </p:txBody>
      </p:sp>
      <p:sp>
        <p:nvSpPr>
          <p:cNvPr id="4" name="Slide Number Placeholder 3"/>
          <p:cNvSpPr>
            <a:spLocks noGrp="1"/>
          </p:cNvSpPr>
          <p:nvPr>
            <p:ph type="sldNum" sz="quarter" idx="5"/>
          </p:nvPr>
        </p:nvSpPr>
        <p:spPr/>
        <p:txBody>
          <a:bodyPr/>
          <a:lstStyle/>
          <a:p>
            <a:fld id="{870EB7A4-44A1-3241-BEAC-B0103A8E1639}" type="slidenum">
              <a:rPr lang="de-DE" smtClean="0"/>
              <a:t>6</a:t>
            </a:fld>
            <a:endParaRPr lang="de-DE"/>
          </a:p>
        </p:txBody>
      </p:sp>
    </p:spTree>
    <p:extLst>
      <p:ext uri="{BB962C8B-B14F-4D97-AF65-F5344CB8AC3E}">
        <p14:creationId xmlns:p14="http://schemas.microsoft.com/office/powerpoint/2010/main" val="939670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AC9F3-4090-6C63-43B3-C14763010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1B5C7-C2C7-0D58-A123-8275B5BDB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40D7-43C4-2846-FD2E-C673769127CD}"/>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34C3E75D-FAE6-B853-29E7-C6377FF185FE}"/>
              </a:ext>
            </a:extLst>
          </p:cNvPr>
          <p:cNvSpPr>
            <a:spLocks noGrp="1"/>
          </p:cNvSpPr>
          <p:nvPr>
            <p:ph type="sldNum" sz="quarter" idx="5"/>
          </p:nvPr>
        </p:nvSpPr>
        <p:spPr/>
        <p:txBody>
          <a:bodyPr/>
          <a:lstStyle/>
          <a:p>
            <a:fld id="{870EB7A4-44A1-3241-BEAC-B0103A8E1639}" type="slidenum">
              <a:rPr lang="de-DE" smtClean="0"/>
              <a:t>60</a:t>
            </a:fld>
            <a:endParaRPr lang="de-DE"/>
          </a:p>
        </p:txBody>
      </p:sp>
    </p:spTree>
    <p:extLst>
      <p:ext uri="{BB962C8B-B14F-4D97-AF65-F5344CB8AC3E}">
        <p14:creationId xmlns:p14="http://schemas.microsoft.com/office/powerpoint/2010/main" val="4088554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24297-B5FA-C14C-7B51-DA81CEFEC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E0AAD-3B19-712B-EC6A-2BBC03FB4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B9218-DF1E-E82E-9F33-ACC45283846A}"/>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4329FD6E-B1C3-5408-6350-84E54D8A6F49}"/>
              </a:ext>
            </a:extLst>
          </p:cNvPr>
          <p:cNvSpPr>
            <a:spLocks noGrp="1"/>
          </p:cNvSpPr>
          <p:nvPr>
            <p:ph type="sldNum" sz="quarter" idx="5"/>
          </p:nvPr>
        </p:nvSpPr>
        <p:spPr/>
        <p:txBody>
          <a:bodyPr/>
          <a:lstStyle/>
          <a:p>
            <a:fld id="{870EB7A4-44A1-3241-BEAC-B0103A8E1639}" type="slidenum">
              <a:rPr lang="de-DE" smtClean="0"/>
              <a:t>61</a:t>
            </a:fld>
            <a:endParaRPr lang="de-DE"/>
          </a:p>
        </p:txBody>
      </p:sp>
    </p:spTree>
    <p:extLst>
      <p:ext uri="{BB962C8B-B14F-4D97-AF65-F5344CB8AC3E}">
        <p14:creationId xmlns:p14="http://schemas.microsoft.com/office/powerpoint/2010/main" val="20824220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62</a:t>
            </a:fld>
            <a:endParaRPr lang="de-DE"/>
          </a:p>
        </p:txBody>
      </p:sp>
    </p:spTree>
    <p:extLst>
      <p:ext uri="{BB962C8B-B14F-4D97-AF65-F5344CB8AC3E}">
        <p14:creationId xmlns:p14="http://schemas.microsoft.com/office/powerpoint/2010/main" val="27852719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63</a:t>
            </a:fld>
            <a:endParaRPr lang="de-DE"/>
          </a:p>
        </p:txBody>
      </p:sp>
    </p:spTree>
    <p:extLst>
      <p:ext uri="{BB962C8B-B14F-4D97-AF65-F5344CB8AC3E}">
        <p14:creationId xmlns:p14="http://schemas.microsoft.com/office/powerpoint/2010/main" val="2322203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Manuel</a:t>
            </a:r>
          </a:p>
        </p:txBody>
      </p:sp>
      <p:sp>
        <p:nvSpPr>
          <p:cNvPr id="4" name="Slide Number Placeholder 3"/>
          <p:cNvSpPr>
            <a:spLocks noGrp="1"/>
          </p:cNvSpPr>
          <p:nvPr>
            <p:ph type="sldNum" sz="quarter" idx="5"/>
          </p:nvPr>
        </p:nvSpPr>
        <p:spPr/>
        <p:txBody>
          <a:bodyPr/>
          <a:lstStyle/>
          <a:p>
            <a:fld id="{870EB7A4-44A1-3241-BEAC-B0103A8E1639}" type="slidenum">
              <a:rPr lang="de-DE" smtClean="0"/>
              <a:t>64</a:t>
            </a:fld>
            <a:endParaRPr lang="de-DE"/>
          </a:p>
        </p:txBody>
      </p:sp>
    </p:spTree>
    <p:extLst>
      <p:ext uri="{BB962C8B-B14F-4D97-AF65-F5344CB8AC3E}">
        <p14:creationId xmlns:p14="http://schemas.microsoft.com/office/powerpoint/2010/main" val="3996818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65</a:t>
            </a:fld>
            <a:endParaRPr lang="de-DE"/>
          </a:p>
        </p:txBody>
      </p:sp>
    </p:spTree>
    <p:extLst>
      <p:ext uri="{BB962C8B-B14F-4D97-AF65-F5344CB8AC3E}">
        <p14:creationId xmlns:p14="http://schemas.microsoft.com/office/powerpoint/2010/main" val="683364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66</a:t>
            </a:fld>
            <a:endParaRPr lang="de-DE"/>
          </a:p>
        </p:txBody>
      </p:sp>
    </p:spTree>
    <p:extLst>
      <p:ext uri="{BB962C8B-B14F-4D97-AF65-F5344CB8AC3E}">
        <p14:creationId xmlns:p14="http://schemas.microsoft.com/office/powerpoint/2010/main" val="347098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7</a:t>
            </a:fld>
            <a:endParaRPr lang="de-DE"/>
          </a:p>
        </p:txBody>
      </p:sp>
    </p:spTree>
    <p:extLst>
      <p:ext uri="{BB962C8B-B14F-4D97-AF65-F5344CB8AC3E}">
        <p14:creationId xmlns:p14="http://schemas.microsoft.com/office/powerpoint/2010/main" val="18169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1DB89-25E8-0BB9-432D-A9755E4A7F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599EE-BE9D-950E-01C3-E414E8E5E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EA735-AB40-1F4B-38DB-8DC7EE9BFF22}"/>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1F978DB8-4551-4E56-24DB-4832BDF90092}"/>
              </a:ext>
            </a:extLst>
          </p:cNvPr>
          <p:cNvSpPr>
            <a:spLocks noGrp="1"/>
          </p:cNvSpPr>
          <p:nvPr>
            <p:ph type="sldNum" sz="quarter" idx="5"/>
          </p:nvPr>
        </p:nvSpPr>
        <p:spPr/>
        <p:txBody>
          <a:bodyPr/>
          <a:lstStyle/>
          <a:p>
            <a:fld id="{870EB7A4-44A1-3241-BEAC-B0103A8E1639}" type="slidenum">
              <a:rPr lang="de-DE" smtClean="0"/>
              <a:t>8</a:t>
            </a:fld>
            <a:endParaRPr lang="de-DE"/>
          </a:p>
        </p:txBody>
      </p:sp>
    </p:spTree>
    <p:extLst>
      <p:ext uri="{BB962C8B-B14F-4D97-AF65-F5344CB8AC3E}">
        <p14:creationId xmlns:p14="http://schemas.microsoft.com/office/powerpoint/2010/main" val="90351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F3CFB-0A52-94AF-7AA5-F7795AD9C6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D28E5-4028-0DB5-7494-4B2BD2875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35F045-0A20-E74A-E049-7D4D5AEFB2A6}"/>
              </a:ext>
            </a:extLst>
          </p:cNvPr>
          <p:cNvSpPr>
            <a:spLocks noGrp="1"/>
          </p:cNvSpPr>
          <p:nvPr>
            <p:ph type="body" idx="1"/>
          </p:nvPr>
        </p:nvSpPr>
        <p:spPr/>
        <p:txBody>
          <a:bodyPr/>
          <a:lstStyle/>
          <a:p>
            <a:r>
              <a:rPr lang="de-DE" dirty="0"/>
              <a:t>Kai</a:t>
            </a:r>
          </a:p>
        </p:txBody>
      </p:sp>
      <p:sp>
        <p:nvSpPr>
          <p:cNvPr id="4" name="Slide Number Placeholder 3">
            <a:extLst>
              <a:ext uri="{FF2B5EF4-FFF2-40B4-BE49-F238E27FC236}">
                <a16:creationId xmlns:a16="http://schemas.microsoft.com/office/drawing/2014/main" id="{A828FC24-8BE9-67CC-F337-AF279A50FF0C}"/>
              </a:ext>
            </a:extLst>
          </p:cNvPr>
          <p:cNvSpPr>
            <a:spLocks noGrp="1"/>
          </p:cNvSpPr>
          <p:nvPr>
            <p:ph type="sldNum" sz="quarter" idx="5"/>
          </p:nvPr>
        </p:nvSpPr>
        <p:spPr/>
        <p:txBody>
          <a:bodyPr/>
          <a:lstStyle/>
          <a:p>
            <a:fld id="{870EB7A4-44A1-3241-BEAC-B0103A8E1639}" type="slidenum">
              <a:rPr lang="de-DE" smtClean="0"/>
              <a:t>9</a:t>
            </a:fld>
            <a:endParaRPr lang="de-DE"/>
          </a:p>
        </p:txBody>
      </p:sp>
    </p:spTree>
    <p:extLst>
      <p:ext uri="{BB962C8B-B14F-4D97-AF65-F5344CB8AC3E}">
        <p14:creationId xmlns:p14="http://schemas.microsoft.com/office/powerpoint/2010/main" val="3966831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10418597" y="6472500"/>
            <a:ext cx="1143000" cy="365125"/>
          </a:xfrm>
        </p:spPr>
        <p:txBody>
          <a:bodyPr/>
          <a:lstStyle/>
          <a:p>
            <a:fld id="{DF11431F-3A36-405F-97D2-5289C1E2B8CD}" type="datetime1">
              <a:rPr lang="en-US" smtClean="0"/>
              <a:t>5/7/2025</a:t>
            </a:fld>
            <a:endParaRPr lang="en-US"/>
          </a:p>
        </p:txBody>
      </p:sp>
      <p:sp>
        <p:nvSpPr>
          <p:cNvPr id="5" name="Footer Placeholder 4"/>
          <p:cNvSpPr>
            <a:spLocks noGrp="1"/>
          </p:cNvSpPr>
          <p:nvPr>
            <p:ph type="ftr" sz="quarter" idx="11"/>
          </p:nvPr>
        </p:nvSpPr>
        <p:spPr>
          <a:xfrm>
            <a:off x="6088705" y="6472499"/>
            <a:ext cx="4324044" cy="365125"/>
          </a:xfrm>
        </p:spPr>
        <p:txBody>
          <a:bodyPr/>
          <a:lstStyle/>
          <a:p>
            <a:endParaRPr lang="en-US"/>
          </a:p>
        </p:txBody>
      </p:sp>
      <p:sp>
        <p:nvSpPr>
          <p:cNvPr id="6" name="Slide Number Placeholder 5"/>
          <p:cNvSpPr>
            <a:spLocks noGrp="1"/>
          </p:cNvSpPr>
          <p:nvPr>
            <p:ph type="sldNum" sz="quarter" idx="12"/>
          </p:nvPr>
        </p:nvSpPr>
        <p:spPr>
          <a:xfrm>
            <a:off x="11573293" y="6445867"/>
            <a:ext cx="551167" cy="365125"/>
          </a:xfrm>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70016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546963-80D6-462C-91EF-4AFF4D7FFA77}"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54161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A53D1-D20C-4494-BF55-C6B91F35CBF7}"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3447405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505BBE-4A0C-46AD-9FAF-4A29DDF902C2}"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420166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B1AE30-B5C9-48BB-983C-0C1CFD1898E6}"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640833" y="6481377"/>
            <a:ext cx="551167" cy="365125"/>
          </a:xfrm>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713109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66EBA8-DD5E-4ECC-8F3A-F54E4D342403}"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2319619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DAA86C-41E7-4C82-9D0B-A4A3B86118E9}"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613889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542846-EA20-423F-BFE4-7DC1FE7704F9}"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4047433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5C305-4C59-4134-84A4-CCC15B24C78F}"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380921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497833" y="6499133"/>
            <a:ext cx="1143000" cy="365125"/>
          </a:xfrm>
        </p:spPr>
        <p:txBody>
          <a:bodyPr/>
          <a:lstStyle/>
          <a:p>
            <a:fld id="{2135249F-C1D9-4B35-B142-BF76264953FC}" type="datetime1">
              <a:rPr lang="en-US" smtClean="0"/>
              <a:t>5/7/2025</a:t>
            </a:fld>
            <a:endParaRPr lang="en-US" dirty="0"/>
          </a:p>
        </p:txBody>
      </p:sp>
      <p:sp>
        <p:nvSpPr>
          <p:cNvPr id="5" name="Footer Placeholder 4"/>
          <p:cNvSpPr>
            <a:spLocks noGrp="1"/>
          </p:cNvSpPr>
          <p:nvPr>
            <p:ph type="ftr" sz="quarter" idx="11"/>
          </p:nvPr>
        </p:nvSpPr>
        <p:spPr>
          <a:xfrm>
            <a:off x="3413656" y="6492874"/>
            <a:ext cx="7084177" cy="365125"/>
          </a:xfrm>
        </p:spPr>
        <p:txBody>
          <a:bodyPr/>
          <a:lstStyle/>
          <a:p>
            <a:endParaRPr lang="en-US" dirty="0"/>
          </a:p>
        </p:txBody>
      </p:sp>
      <p:sp>
        <p:nvSpPr>
          <p:cNvPr id="6" name="Slide Number Placeholder 5"/>
          <p:cNvSpPr>
            <a:spLocks noGrp="1"/>
          </p:cNvSpPr>
          <p:nvPr>
            <p:ph type="sldNum" sz="quarter" idx="12"/>
          </p:nvPr>
        </p:nvSpPr>
        <p:spPr>
          <a:xfrm>
            <a:off x="11640833" y="6492875"/>
            <a:ext cx="551167" cy="365125"/>
          </a:xfrm>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1453792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F6A4E9-8ECC-4102-9B7B-AC7509EEFA5B}"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1853872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428E9B-CAEE-4F48-9AE1-4E64C091C891}"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686541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30F662-B226-4923-9C58-25790FFC1BDD}" type="datetime1">
              <a:rPr lang="en-US" smtClean="0"/>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2350379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A9C042-E2E0-440A-9E4F-EDF6E0911404}" type="datetime1">
              <a:rPr lang="en-US" smtClean="0"/>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203362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36A269-0BE6-4040-B131-D191890AD427}" type="datetime1">
              <a:rPr lang="en-US" smtClean="0"/>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216445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6566CF-E5FE-421B-81E7-EAAF68997224}"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1022296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FACA59-92EE-416C-AAB2-23BC42B83DCC}"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1505385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D957C7-C77A-4EB1-BCA7-A795BB66A7DB}" type="datetime1">
              <a:rPr lang="en-US" smtClean="0"/>
              <a:t>5/7/2025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‹Nr.›</a:t>
            </a:fld>
            <a:endParaRPr lang="en-US"/>
          </a:p>
        </p:txBody>
      </p:sp>
    </p:spTree>
    <p:extLst>
      <p:ext uri="{BB962C8B-B14F-4D97-AF65-F5344CB8AC3E}">
        <p14:creationId xmlns:p14="http://schemas.microsoft.com/office/powerpoint/2010/main" val="2677775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0.sv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4.sv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449F-D866-C5DB-C49A-82D5E11EDA85}"/>
              </a:ext>
            </a:extLst>
          </p:cNvPr>
          <p:cNvSpPr>
            <a:spLocks noGrp="1"/>
          </p:cNvSpPr>
          <p:nvPr>
            <p:ph type="ctrTitle"/>
          </p:nvPr>
        </p:nvSpPr>
        <p:spPr/>
        <p:txBody>
          <a:bodyPr/>
          <a:lstStyle/>
          <a:p>
            <a:r>
              <a:rPr lang="de-DE"/>
              <a:t>Hotelbuchungssystem</a:t>
            </a:r>
          </a:p>
        </p:txBody>
      </p:sp>
      <p:sp>
        <p:nvSpPr>
          <p:cNvPr id="3" name="Subtitle 2">
            <a:extLst>
              <a:ext uri="{FF2B5EF4-FFF2-40B4-BE49-F238E27FC236}">
                <a16:creationId xmlns:a16="http://schemas.microsoft.com/office/drawing/2014/main" id="{17D8FD7B-7A72-02AA-C310-07810BA07E80}"/>
              </a:ext>
            </a:extLst>
          </p:cNvPr>
          <p:cNvSpPr>
            <a:spLocks noGrp="1"/>
          </p:cNvSpPr>
          <p:nvPr>
            <p:ph type="subTitle" idx="1"/>
          </p:nvPr>
        </p:nvSpPr>
        <p:spPr/>
        <p:txBody>
          <a:bodyPr/>
          <a:lstStyle/>
          <a:p>
            <a:r>
              <a:rPr lang="de-DE"/>
              <a:t>Kai Schablowsky &amp; Manuel Franz </a:t>
            </a:r>
          </a:p>
        </p:txBody>
      </p:sp>
    </p:spTree>
    <p:extLst>
      <p:ext uri="{BB962C8B-B14F-4D97-AF65-F5344CB8AC3E}">
        <p14:creationId xmlns:p14="http://schemas.microsoft.com/office/powerpoint/2010/main" val="3101009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326ED-D8E7-2F45-25CD-17FE64F3615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29ED548-3B2F-CB17-E83C-313F745FB511}"/>
              </a:ext>
            </a:extLst>
          </p:cNvPr>
          <p:cNvSpPr>
            <a:spLocks noGrp="1"/>
          </p:cNvSpPr>
          <p:nvPr>
            <p:ph type="title"/>
          </p:nvPr>
        </p:nvSpPr>
        <p:spPr>
          <a:xfrm>
            <a:off x="1503598" y="1104"/>
            <a:ext cx="5929671" cy="1720402"/>
          </a:xfrm>
        </p:spPr>
        <p:txBody>
          <a:bodyPr/>
          <a:lstStyle/>
          <a:p>
            <a:r>
              <a:rPr lang="de-DE"/>
              <a:t>Gesamtes UML Überblick – </a:t>
            </a:r>
            <a:r>
              <a:rPr lang="de-DE" err="1"/>
              <a:t>ActivityBooking</a:t>
            </a:r>
          </a:p>
        </p:txBody>
      </p:sp>
      <p:pic>
        <p:nvPicPr>
          <p:cNvPr id="6" name="Graphic 5">
            <a:extLst>
              <a:ext uri="{FF2B5EF4-FFF2-40B4-BE49-F238E27FC236}">
                <a16:creationId xmlns:a16="http://schemas.microsoft.com/office/drawing/2014/main" id="{FEDAA4FC-7F10-EEB9-74D0-8CAA0BD86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8839" y="0"/>
            <a:ext cx="7643161" cy="6855893"/>
          </a:xfrm>
          <a:prstGeom prst="rect">
            <a:avLst/>
          </a:prstGeom>
        </p:spPr>
      </p:pic>
      <p:sp>
        <p:nvSpPr>
          <p:cNvPr id="3" name="Foliennummernplatzhalter 2">
            <a:extLst>
              <a:ext uri="{FF2B5EF4-FFF2-40B4-BE49-F238E27FC236}">
                <a16:creationId xmlns:a16="http://schemas.microsoft.com/office/drawing/2014/main" id="{66CEF48F-0096-8EB9-1676-0D8AA041AC4B}"/>
              </a:ext>
            </a:extLst>
          </p:cNvPr>
          <p:cNvSpPr>
            <a:spLocks noGrp="1"/>
          </p:cNvSpPr>
          <p:nvPr>
            <p:ph type="sldNum" sz="quarter" idx="12"/>
          </p:nvPr>
        </p:nvSpPr>
        <p:spPr/>
        <p:txBody>
          <a:bodyPr/>
          <a:lstStyle/>
          <a:p>
            <a:fld id="{D57F1E4F-1CFF-5643-939E-217C01CDF565}" type="slidenum">
              <a:rPr lang="en-US" smtClean="0"/>
              <a:pPr/>
              <a:t>10</a:t>
            </a:fld>
            <a:endParaRPr lang="en-US"/>
          </a:p>
        </p:txBody>
      </p:sp>
      <p:pic>
        <p:nvPicPr>
          <p:cNvPr id="5" name="Grafik 4">
            <a:extLst>
              <a:ext uri="{FF2B5EF4-FFF2-40B4-BE49-F238E27FC236}">
                <a16:creationId xmlns:a16="http://schemas.microsoft.com/office/drawing/2014/main" id="{ABBCF4A5-C3F5-A1DD-F760-15B678578F39}"/>
              </a:ext>
            </a:extLst>
          </p:cNvPr>
          <p:cNvPicPr>
            <a:picLocks noChangeAspect="1"/>
          </p:cNvPicPr>
          <p:nvPr/>
        </p:nvPicPr>
        <p:blipFill>
          <a:blip r:embed="rId5"/>
          <a:stretch>
            <a:fillRect/>
          </a:stretch>
        </p:blipFill>
        <p:spPr>
          <a:xfrm>
            <a:off x="6409981" y="3083048"/>
            <a:ext cx="342948" cy="1306071"/>
          </a:xfrm>
          <a:prstGeom prst="rect">
            <a:avLst/>
          </a:prstGeom>
        </p:spPr>
      </p:pic>
    </p:spTree>
    <p:extLst>
      <p:ext uri="{BB962C8B-B14F-4D97-AF65-F5344CB8AC3E}">
        <p14:creationId xmlns:p14="http://schemas.microsoft.com/office/powerpoint/2010/main" val="154170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2F3E2-69D3-67EB-D837-45A1A207A3B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B103456-8779-8738-BB08-8FA5622CD329}"/>
              </a:ext>
            </a:extLst>
          </p:cNvPr>
          <p:cNvSpPr>
            <a:spLocks noGrp="1"/>
          </p:cNvSpPr>
          <p:nvPr>
            <p:ph type="title"/>
          </p:nvPr>
        </p:nvSpPr>
        <p:spPr>
          <a:xfrm>
            <a:off x="2169007" y="1104"/>
            <a:ext cx="10018713" cy="1752599"/>
          </a:xfrm>
        </p:spPr>
        <p:txBody>
          <a:bodyPr/>
          <a:lstStyle/>
          <a:p>
            <a:r>
              <a:rPr lang="de-DE"/>
              <a:t>Domaincode</a:t>
            </a:r>
          </a:p>
        </p:txBody>
      </p:sp>
      <p:sp>
        <p:nvSpPr>
          <p:cNvPr id="3" name="Inhaltsplatzhalter 2">
            <a:extLst>
              <a:ext uri="{FF2B5EF4-FFF2-40B4-BE49-F238E27FC236}">
                <a16:creationId xmlns:a16="http://schemas.microsoft.com/office/drawing/2014/main" id="{B283007F-2F2C-C257-DC38-2745905DD87E}"/>
              </a:ext>
            </a:extLst>
          </p:cNvPr>
          <p:cNvSpPr>
            <a:spLocks noGrp="1"/>
          </p:cNvSpPr>
          <p:nvPr>
            <p:ph idx="1"/>
          </p:nvPr>
        </p:nvSpPr>
        <p:spPr>
          <a:xfrm>
            <a:off x="1959180" y="2037521"/>
            <a:ext cx="10018713" cy="4386139"/>
          </a:xfrm>
        </p:spPr>
        <p:txBody>
          <a:bodyPr anchor="t"/>
          <a:lstStyle/>
          <a:p>
            <a:pPr marL="0" indent="0">
              <a:buClr>
                <a:srgbClr val="1287C3"/>
              </a:buClr>
              <a:buNone/>
            </a:pPr>
            <a:r>
              <a:rPr lang="de-DE"/>
              <a:t>Beinhaltet die Geschäftslogik (Buchungen &amp; Analysen)</a:t>
            </a:r>
          </a:p>
          <a:p>
            <a:pPr marL="0" indent="0">
              <a:buNone/>
            </a:pPr>
            <a:endParaRPr lang="de-DE" b="1"/>
          </a:p>
          <a:p>
            <a:pPr marL="0" indent="0">
              <a:buNone/>
            </a:pPr>
            <a:r>
              <a:rPr lang="de-DE" b="1"/>
              <a:t>Beispiel Domain Code:</a:t>
            </a:r>
            <a:endParaRPr lang="de-DE"/>
          </a:p>
          <a:p>
            <a:pPr>
              <a:buClr>
                <a:srgbClr val="1287C3"/>
              </a:buClr>
              <a:buFont typeface="Arial" panose="020B0604020202020204" pitchFamily="34" charset="0"/>
              <a:buChar char="•"/>
            </a:pPr>
            <a:r>
              <a:rPr lang="de-DE"/>
              <a:t>Buchung eines neuen Hotelzimmers</a:t>
            </a:r>
          </a:p>
          <a:p>
            <a:pPr>
              <a:buClr>
                <a:srgbClr val="1287C3"/>
              </a:buClr>
              <a:buFont typeface="Arial" panose="020B0604020202020204" pitchFamily="34" charset="0"/>
              <a:buChar char="•"/>
            </a:pPr>
            <a:r>
              <a:rPr lang="de-DE"/>
              <a:t>Buchung eines neuen Restauranttisch</a:t>
            </a:r>
          </a:p>
          <a:p>
            <a:pPr>
              <a:buClr>
                <a:srgbClr val="1287C3"/>
              </a:buClr>
              <a:buFont typeface="Arial" panose="020B0604020202020204" pitchFamily="34" charset="0"/>
              <a:buChar char="•"/>
            </a:pPr>
            <a:r>
              <a:rPr lang="de-DE"/>
              <a:t>Buchung einer neuen Aktivität</a:t>
            </a:r>
          </a:p>
          <a:p>
            <a:pPr>
              <a:buClr>
                <a:srgbClr val="1287C3"/>
              </a:buClr>
              <a:buFont typeface="Arial" panose="020B0604020202020204" pitchFamily="34" charset="0"/>
              <a:buChar char="•"/>
            </a:pPr>
            <a:r>
              <a:rPr lang="de-DE"/>
              <a:t>Analyse von Daten z.B. Auslastung eines Zimmers</a:t>
            </a:r>
          </a:p>
          <a:p>
            <a:pPr marL="0" indent="0">
              <a:buClr>
                <a:srgbClr val="1287C3"/>
              </a:buClr>
              <a:buNone/>
            </a:pPr>
            <a:endParaRPr lang="de-DE" b="1"/>
          </a:p>
        </p:txBody>
      </p:sp>
      <p:sp>
        <p:nvSpPr>
          <p:cNvPr id="4" name="Foliennummernplatzhalter 3">
            <a:extLst>
              <a:ext uri="{FF2B5EF4-FFF2-40B4-BE49-F238E27FC236}">
                <a16:creationId xmlns:a16="http://schemas.microsoft.com/office/drawing/2014/main" id="{E7DA818A-C1CF-1C2A-5D8E-9A75DFB488F9}"/>
              </a:ext>
            </a:extLst>
          </p:cNvPr>
          <p:cNvSpPr>
            <a:spLocks noGrp="1"/>
          </p:cNvSpPr>
          <p:nvPr>
            <p:ph type="sldNum" sz="quarter" idx="12"/>
          </p:nvPr>
        </p:nvSpPr>
        <p:spPr/>
        <p:txBody>
          <a:bodyPr/>
          <a:lstStyle/>
          <a:p>
            <a:fld id="{D57F1E4F-1CFF-5643-939E-217C01CDF565}" type="slidenum">
              <a:rPr lang="en-US" smtClean="0"/>
              <a:pPr/>
              <a:t>11</a:t>
            </a:fld>
            <a:endParaRPr lang="en-US"/>
          </a:p>
        </p:txBody>
      </p:sp>
    </p:spTree>
    <p:extLst>
      <p:ext uri="{BB962C8B-B14F-4D97-AF65-F5344CB8AC3E}">
        <p14:creationId xmlns:p14="http://schemas.microsoft.com/office/powerpoint/2010/main" val="2572527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7FFB-C2A6-B86D-9298-7F1A35B779D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8FAEA72-B0BD-AC00-3F10-F3882FD7782C}"/>
              </a:ext>
            </a:extLst>
          </p:cNvPr>
          <p:cNvSpPr>
            <a:spLocks noGrp="1"/>
          </p:cNvSpPr>
          <p:nvPr>
            <p:ph type="title"/>
          </p:nvPr>
        </p:nvSpPr>
        <p:spPr>
          <a:xfrm>
            <a:off x="2169007" y="1104"/>
            <a:ext cx="10018713" cy="1752599"/>
          </a:xfrm>
        </p:spPr>
        <p:txBody>
          <a:bodyPr/>
          <a:lstStyle/>
          <a:p>
            <a:r>
              <a:rPr lang="de-DE" err="1"/>
              <a:t>Dependency</a:t>
            </a:r>
            <a:r>
              <a:rPr lang="de-DE"/>
              <a:t> Rule</a:t>
            </a:r>
          </a:p>
        </p:txBody>
      </p:sp>
      <p:sp>
        <p:nvSpPr>
          <p:cNvPr id="3" name="Inhaltsplatzhalter 2">
            <a:extLst>
              <a:ext uri="{FF2B5EF4-FFF2-40B4-BE49-F238E27FC236}">
                <a16:creationId xmlns:a16="http://schemas.microsoft.com/office/drawing/2014/main" id="{9DA3E02C-7638-1944-83EC-73D699280C36}"/>
              </a:ext>
            </a:extLst>
          </p:cNvPr>
          <p:cNvSpPr>
            <a:spLocks noGrp="1"/>
          </p:cNvSpPr>
          <p:nvPr>
            <p:ph idx="1"/>
          </p:nvPr>
        </p:nvSpPr>
        <p:spPr>
          <a:xfrm>
            <a:off x="1959180" y="2037521"/>
            <a:ext cx="10018713" cy="3233661"/>
          </a:xfrm>
        </p:spPr>
        <p:txBody>
          <a:bodyPr anchor="t">
            <a:normAutofit lnSpcReduction="10000"/>
          </a:bodyPr>
          <a:lstStyle/>
          <a:p>
            <a:pPr marL="0" indent="0">
              <a:buClr>
                <a:srgbClr val="1287C3"/>
              </a:buClr>
              <a:buNone/>
            </a:pPr>
            <a:r>
              <a:rPr lang="de-DE" dirty="0"/>
              <a:t>Positiv Beispiel </a:t>
            </a:r>
            <a:r>
              <a:rPr lang="de-DE" dirty="0" err="1"/>
              <a:t>Dependency</a:t>
            </a:r>
            <a:r>
              <a:rPr lang="de-DE" dirty="0"/>
              <a:t> Rule:</a:t>
            </a:r>
          </a:p>
          <a:p>
            <a:pPr>
              <a:buClr>
                <a:srgbClr val="1287C3"/>
              </a:buClr>
              <a:buFont typeface="Arial" panose="020B0604020202020204" pitchFamily="34" charset="0"/>
              <a:buChar char="•"/>
            </a:pPr>
            <a:r>
              <a:rPr lang="de-DE" err="1"/>
              <a:t>ActivityBookingService</a:t>
            </a:r>
            <a:endParaRPr lang="de-DE" dirty="0"/>
          </a:p>
          <a:p>
            <a:pPr lvl="1">
              <a:buClr>
                <a:srgbClr val="1287C3"/>
              </a:buClr>
              <a:buFont typeface="Arial" panose="020B0604020202020204" pitchFamily="34" charset="0"/>
              <a:buChar char="•"/>
            </a:pPr>
            <a:r>
              <a:rPr lang="de-DE" dirty="0"/>
              <a:t>Klassen der Schicht Service hängen ausschließlich  von </a:t>
            </a:r>
            <a:r>
              <a:rPr lang="de-DE" dirty="0" err="1"/>
              <a:t>untereren</a:t>
            </a:r>
            <a:r>
              <a:rPr lang="de-DE" dirty="0"/>
              <a:t> Schichten (</a:t>
            </a:r>
            <a:r>
              <a:rPr lang="de-DE" dirty="0" err="1"/>
              <a:t>Repositories</a:t>
            </a:r>
            <a:r>
              <a:rPr lang="de-DE" dirty="0"/>
              <a:t>) ab</a:t>
            </a:r>
          </a:p>
          <a:p>
            <a:pPr lvl="1">
              <a:buClr>
                <a:srgbClr val="1287C3"/>
              </a:buClr>
              <a:buFont typeface="Arial" panose="020B0604020202020204" pitchFamily="34" charset="0"/>
              <a:buChar char="•"/>
            </a:pPr>
            <a:r>
              <a:rPr lang="de-DE" dirty="0"/>
              <a:t>Tiefe Schichten hängen nicht von oberen Schichten ab</a:t>
            </a:r>
          </a:p>
          <a:p>
            <a:pPr lvl="1">
              <a:buClr>
                <a:srgbClr val="1287C3"/>
              </a:buClr>
              <a:buFont typeface="Arial" panose="020B0604020202020204" pitchFamily="34" charset="0"/>
              <a:buChar char="•"/>
            </a:pPr>
            <a:r>
              <a:rPr lang="de-DE" dirty="0"/>
              <a:t>Klar getrennte Abhängigkeiten</a:t>
            </a:r>
          </a:p>
          <a:p>
            <a:pPr lvl="1">
              <a:buClr>
                <a:srgbClr val="1287C3"/>
              </a:buClr>
              <a:buFont typeface="Arial" panose="020B0604020202020204" pitchFamily="34" charset="0"/>
              <a:buChar char="•"/>
            </a:pPr>
            <a:r>
              <a:rPr lang="de-DE" dirty="0"/>
              <a:t>Auf den Service wird nur von einer noch weiter oben liegenden  Schicht zugegriffen (CLI)</a:t>
            </a:r>
          </a:p>
        </p:txBody>
      </p:sp>
      <p:sp>
        <p:nvSpPr>
          <p:cNvPr id="4" name="TextBox 3">
            <a:extLst>
              <a:ext uri="{FF2B5EF4-FFF2-40B4-BE49-F238E27FC236}">
                <a16:creationId xmlns:a16="http://schemas.microsoft.com/office/drawing/2014/main" id="{7B5E321E-5D14-154D-FAB3-52D32B02D507}"/>
              </a:ext>
            </a:extLst>
          </p:cNvPr>
          <p:cNvSpPr txBox="1"/>
          <p:nvPr/>
        </p:nvSpPr>
        <p:spPr>
          <a:xfrm>
            <a:off x="-2766060" y="5189220"/>
            <a:ext cx="184731" cy="369332"/>
          </a:xfrm>
          <a:prstGeom prst="rect">
            <a:avLst/>
          </a:prstGeom>
          <a:noFill/>
        </p:spPr>
        <p:txBody>
          <a:bodyPr wrap="none" rtlCol="0">
            <a:spAutoFit/>
          </a:bodyPr>
          <a:lstStyle/>
          <a:p>
            <a:endParaRPr lang="de-DE"/>
          </a:p>
        </p:txBody>
      </p:sp>
      <p:sp>
        <p:nvSpPr>
          <p:cNvPr id="5" name="Foliennummernplatzhalter 4">
            <a:extLst>
              <a:ext uri="{FF2B5EF4-FFF2-40B4-BE49-F238E27FC236}">
                <a16:creationId xmlns:a16="http://schemas.microsoft.com/office/drawing/2014/main" id="{2A2FD15B-08D9-F62A-93C2-A3F06AB25E3C}"/>
              </a:ext>
            </a:extLst>
          </p:cNvPr>
          <p:cNvSpPr>
            <a:spLocks noGrp="1"/>
          </p:cNvSpPr>
          <p:nvPr>
            <p:ph type="sldNum" sz="quarter" idx="12"/>
          </p:nvPr>
        </p:nvSpPr>
        <p:spPr/>
        <p:txBody>
          <a:bodyPr/>
          <a:lstStyle/>
          <a:p>
            <a:fld id="{D57F1E4F-1CFF-5643-939E-217C01CDF565}" type="slidenum">
              <a:rPr lang="en-US" smtClean="0"/>
              <a:pPr/>
              <a:t>12</a:t>
            </a:fld>
            <a:endParaRPr lang="en-US"/>
          </a:p>
        </p:txBody>
      </p:sp>
    </p:spTree>
    <p:extLst>
      <p:ext uri="{BB962C8B-B14F-4D97-AF65-F5344CB8AC3E}">
        <p14:creationId xmlns:p14="http://schemas.microsoft.com/office/powerpoint/2010/main" val="112058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C10B5FC7-4A1A-5445-7C71-8C48C879D316}"/>
              </a:ext>
            </a:extLst>
          </p:cNvPr>
          <p:cNvCxnSpPr>
            <a:cxnSpLocks/>
          </p:cNvCxnSpPr>
          <p:nvPr/>
        </p:nvCxnSpPr>
        <p:spPr>
          <a:xfrm>
            <a:off x="3853871" y="204735"/>
            <a:ext cx="67520" cy="643459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6C49E13-E0EF-6D69-CD98-03A5D6332DC1}"/>
              </a:ext>
            </a:extLst>
          </p:cNvPr>
          <p:cNvSpPr txBox="1"/>
          <p:nvPr/>
        </p:nvSpPr>
        <p:spPr>
          <a:xfrm>
            <a:off x="1730485" y="4104985"/>
            <a:ext cx="2025435" cy="707886"/>
          </a:xfrm>
          <a:prstGeom prst="rect">
            <a:avLst/>
          </a:prstGeom>
          <a:noFill/>
        </p:spPr>
        <p:txBody>
          <a:bodyPr wrap="square" rtlCol="0">
            <a:spAutoFit/>
          </a:bodyPr>
          <a:lstStyle/>
          <a:p>
            <a:r>
              <a:rPr lang="de-DE" sz="2000"/>
              <a:t>Abhängigkeit nur in eine Richtung </a:t>
            </a:r>
          </a:p>
        </p:txBody>
      </p:sp>
      <p:pic>
        <p:nvPicPr>
          <p:cNvPr id="9" name="Graphic 8">
            <a:extLst>
              <a:ext uri="{FF2B5EF4-FFF2-40B4-BE49-F238E27FC236}">
                <a16:creationId xmlns:a16="http://schemas.microsoft.com/office/drawing/2014/main" id="{668AD50B-5126-B784-04A8-F07ED53E62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5318" y="93306"/>
            <a:ext cx="5428299" cy="6434590"/>
          </a:xfrm>
          <a:prstGeom prst="rect">
            <a:avLst/>
          </a:prstGeom>
        </p:spPr>
      </p:pic>
      <p:sp>
        <p:nvSpPr>
          <p:cNvPr id="2" name="Foliennummernplatzhalter 1">
            <a:extLst>
              <a:ext uri="{FF2B5EF4-FFF2-40B4-BE49-F238E27FC236}">
                <a16:creationId xmlns:a16="http://schemas.microsoft.com/office/drawing/2014/main" id="{AA7A3DD7-69DB-7C43-659C-F6EC6A7F4B30}"/>
              </a:ext>
            </a:extLst>
          </p:cNvPr>
          <p:cNvSpPr>
            <a:spLocks noGrp="1"/>
          </p:cNvSpPr>
          <p:nvPr>
            <p:ph type="sldNum" sz="quarter" idx="12"/>
          </p:nvPr>
        </p:nvSpPr>
        <p:spPr>
          <a:xfrm>
            <a:off x="11640833" y="6456762"/>
            <a:ext cx="551167" cy="365125"/>
          </a:xfrm>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987430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F54FA-F421-56C2-5441-70D8C043E98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5CE9544-E537-B0BD-85A8-791D8C09FC3B}"/>
              </a:ext>
            </a:extLst>
          </p:cNvPr>
          <p:cNvSpPr>
            <a:spLocks noGrp="1"/>
          </p:cNvSpPr>
          <p:nvPr>
            <p:ph type="title"/>
          </p:nvPr>
        </p:nvSpPr>
        <p:spPr>
          <a:xfrm>
            <a:off x="2169007" y="1104"/>
            <a:ext cx="10018713" cy="1752599"/>
          </a:xfrm>
        </p:spPr>
        <p:txBody>
          <a:bodyPr/>
          <a:lstStyle/>
          <a:p>
            <a:r>
              <a:rPr lang="de-DE" err="1"/>
              <a:t>Dependency</a:t>
            </a:r>
            <a:r>
              <a:rPr lang="de-DE"/>
              <a:t> Rule</a:t>
            </a:r>
          </a:p>
        </p:txBody>
      </p:sp>
      <p:sp>
        <p:nvSpPr>
          <p:cNvPr id="3" name="Inhaltsplatzhalter 2">
            <a:extLst>
              <a:ext uri="{FF2B5EF4-FFF2-40B4-BE49-F238E27FC236}">
                <a16:creationId xmlns:a16="http://schemas.microsoft.com/office/drawing/2014/main" id="{073AF2DD-6CD9-6874-BC5D-A3013130599A}"/>
              </a:ext>
            </a:extLst>
          </p:cNvPr>
          <p:cNvSpPr>
            <a:spLocks noGrp="1"/>
          </p:cNvSpPr>
          <p:nvPr>
            <p:ph idx="1"/>
          </p:nvPr>
        </p:nvSpPr>
        <p:spPr>
          <a:xfrm>
            <a:off x="1304504" y="1522366"/>
            <a:ext cx="4523728" cy="4386139"/>
          </a:xfrm>
        </p:spPr>
        <p:txBody>
          <a:bodyPr anchor="t"/>
          <a:lstStyle/>
          <a:p>
            <a:pPr marL="0" indent="0">
              <a:buClr>
                <a:srgbClr val="1287C3"/>
              </a:buClr>
              <a:buNone/>
            </a:pPr>
            <a:r>
              <a:rPr lang="de-DE" dirty="0"/>
              <a:t>Negativ Beispiel </a:t>
            </a:r>
            <a:r>
              <a:rPr lang="de-DE" dirty="0" err="1"/>
              <a:t>ActivityBookingInteraction</a:t>
            </a:r>
            <a:endParaRPr lang="de-DE" dirty="0"/>
          </a:p>
          <a:p>
            <a:pPr marL="0" indent="0">
              <a:buNone/>
            </a:pPr>
            <a:endParaRPr lang="de-DE"/>
          </a:p>
          <a:p>
            <a:pPr marL="0" indent="0">
              <a:buNone/>
            </a:pPr>
            <a:r>
              <a:rPr lang="de-DE" dirty="0"/>
              <a:t>Verletzung durch den Aufruf des </a:t>
            </a:r>
            <a:r>
              <a:rPr lang="de-DE" dirty="0" err="1"/>
              <a:t>HibernateSessionFactoryBuilder</a:t>
            </a:r>
            <a:r>
              <a:rPr lang="de-DE" dirty="0"/>
              <a:t>  (in der oberen Schicht MAIN/Initialisierung) </a:t>
            </a:r>
          </a:p>
        </p:txBody>
      </p:sp>
      <p:sp>
        <p:nvSpPr>
          <p:cNvPr id="4" name="TextBox 3">
            <a:extLst>
              <a:ext uri="{FF2B5EF4-FFF2-40B4-BE49-F238E27FC236}">
                <a16:creationId xmlns:a16="http://schemas.microsoft.com/office/drawing/2014/main" id="{F0B159EE-2BC9-3353-A2BA-9785D9063BB3}"/>
              </a:ext>
            </a:extLst>
          </p:cNvPr>
          <p:cNvSpPr txBox="1"/>
          <p:nvPr/>
        </p:nvSpPr>
        <p:spPr>
          <a:xfrm>
            <a:off x="-2766060" y="5189220"/>
            <a:ext cx="184731" cy="369332"/>
          </a:xfrm>
          <a:prstGeom prst="rect">
            <a:avLst/>
          </a:prstGeom>
          <a:noFill/>
        </p:spPr>
        <p:txBody>
          <a:bodyPr wrap="none" rtlCol="0">
            <a:spAutoFit/>
          </a:bodyPr>
          <a:lstStyle/>
          <a:p>
            <a:endParaRPr lang="de-DE"/>
          </a:p>
        </p:txBody>
      </p:sp>
      <p:pic>
        <p:nvPicPr>
          <p:cNvPr id="5" name="Grafik 4">
            <a:extLst>
              <a:ext uri="{FF2B5EF4-FFF2-40B4-BE49-F238E27FC236}">
                <a16:creationId xmlns:a16="http://schemas.microsoft.com/office/drawing/2014/main" id="{31BAE096-5C60-0E48-ABCD-9D6CFBF42E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2778" y="1264276"/>
            <a:ext cx="6570880" cy="5413022"/>
          </a:xfrm>
          <a:prstGeom prst="rect">
            <a:avLst/>
          </a:prstGeom>
        </p:spPr>
      </p:pic>
      <p:sp>
        <p:nvSpPr>
          <p:cNvPr id="6" name="Foliennummernplatzhalter 5">
            <a:extLst>
              <a:ext uri="{FF2B5EF4-FFF2-40B4-BE49-F238E27FC236}">
                <a16:creationId xmlns:a16="http://schemas.microsoft.com/office/drawing/2014/main" id="{3511F1F6-E156-CE32-64BA-82B2362122D8}"/>
              </a:ext>
            </a:extLst>
          </p:cNvPr>
          <p:cNvSpPr>
            <a:spLocks noGrp="1"/>
          </p:cNvSpPr>
          <p:nvPr>
            <p:ph type="sldNum" sz="quarter" idx="12"/>
          </p:nvPr>
        </p:nvSpPr>
        <p:spPr/>
        <p:txBody>
          <a:bodyPr/>
          <a:lstStyle/>
          <a:p>
            <a:fld id="{D57F1E4F-1CFF-5643-939E-217C01CDF565}" type="slidenum">
              <a:rPr lang="en-US" smtClean="0"/>
              <a:pPr/>
              <a:t>14</a:t>
            </a:fld>
            <a:endParaRPr lang="en-US"/>
          </a:p>
        </p:txBody>
      </p:sp>
    </p:spTree>
    <p:extLst>
      <p:ext uri="{BB962C8B-B14F-4D97-AF65-F5344CB8AC3E}">
        <p14:creationId xmlns:p14="http://schemas.microsoft.com/office/powerpoint/2010/main" val="75603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F23DB-FA17-4860-A14F-4D9E60D494B7}"/>
              </a:ext>
            </a:extLst>
          </p:cNvPr>
          <p:cNvSpPr>
            <a:spLocks noGrp="1"/>
          </p:cNvSpPr>
          <p:nvPr>
            <p:ph type="title"/>
          </p:nvPr>
        </p:nvSpPr>
        <p:spPr/>
        <p:txBody>
          <a:bodyPr/>
          <a:lstStyle/>
          <a:p>
            <a:r>
              <a:rPr lang="de-DE"/>
              <a:t>SOLID</a:t>
            </a:r>
          </a:p>
        </p:txBody>
      </p:sp>
      <p:sp>
        <p:nvSpPr>
          <p:cNvPr id="3" name="Inhaltsplatzhalter 2">
            <a:extLst>
              <a:ext uri="{FF2B5EF4-FFF2-40B4-BE49-F238E27FC236}">
                <a16:creationId xmlns:a16="http://schemas.microsoft.com/office/drawing/2014/main" id="{33FA30B9-D806-026B-A4F4-10B5FFB53D82}"/>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9DDE3EEA-CB49-0F0A-82D6-7377917F9421}"/>
              </a:ext>
            </a:extLst>
          </p:cNvPr>
          <p:cNvSpPr>
            <a:spLocks noGrp="1"/>
          </p:cNvSpPr>
          <p:nvPr>
            <p:ph type="sldNum" sz="quarter" idx="12"/>
          </p:nvPr>
        </p:nvSpPr>
        <p:spPr/>
        <p:txBody>
          <a:bodyPr/>
          <a:lstStyle/>
          <a:p>
            <a:fld id="{D57F1E4F-1CFF-5643-939E-217C01CDF565}" type="slidenum">
              <a:rPr lang="en-US" smtClean="0"/>
              <a:pPr/>
              <a:t>15</a:t>
            </a:fld>
            <a:endParaRPr lang="en-US"/>
          </a:p>
        </p:txBody>
      </p:sp>
    </p:spTree>
    <p:extLst>
      <p:ext uri="{BB962C8B-B14F-4D97-AF65-F5344CB8AC3E}">
        <p14:creationId xmlns:p14="http://schemas.microsoft.com/office/powerpoint/2010/main" val="1141697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0CCD7-59DB-8B4E-36F2-506F395076E7}"/>
              </a:ext>
            </a:extLst>
          </p:cNvPr>
          <p:cNvSpPr>
            <a:spLocks noGrp="1"/>
          </p:cNvSpPr>
          <p:nvPr>
            <p:ph type="title"/>
          </p:nvPr>
        </p:nvSpPr>
        <p:spPr>
          <a:xfrm>
            <a:off x="2169146" y="965"/>
            <a:ext cx="10018713" cy="1752599"/>
          </a:xfrm>
        </p:spPr>
        <p:txBody>
          <a:bodyPr/>
          <a:lstStyle/>
          <a:p>
            <a:r>
              <a:rPr lang="de-DE"/>
              <a:t>SRP – Single </a:t>
            </a:r>
            <a:r>
              <a:rPr lang="de-DE" err="1"/>
              <a:t>Responsibility</a:t>
            </a:r>
            <a:r>
              <a:rPr lang="de-DE"/>
              <a:t> </a:t>
            </a:r>
            <a:r>
              <a:rPr lang="de-DE" err="1"/>
              <a:t>Princip</a:t>
            </a:r>
            <a:endParaRPr lang="de-DE"/>
          </a:p>
        </p:txBody>
      </p:sp>
      <p:sp>
        <p:nvSpPr>
          <p:cNvPr id="3" name="Inhaltsplatzhalter 2">
            <a:extLst>
              <a:ext uri="{FF2B5EF4-FFF2-40B4-BE49-F238E27FC236}">
                <a16:creationId xmlns:a16="http://schemas.microsoft.com/office/drawing/2014/main" id="{B5616284-C145-A801-720C-D65CB9A6F0D1}"/>
              </a:ext>
            </a:extLst>
          </p:cNvPr>
          <p:cNvSpPr>
            <a:spLocks noGrp="1"/>
          </p:cNvSpPr>
          <p:nvPr>
            <p:ph idx="1"/>
          </p:nvPr>
        </p:nvSpPr>
        <p:spPr>
          <a:xfrm>
            <a:off x="1522892" y="612493"/>
            <a:ext cx="5475650" cy="5689922"/>
          </a:xfrm>
        </p:spPr>
        <p:txBody>
          <a:bodyPr/>
          <a:lstStyle/>
          <a:p>
            <a:pPr marL="0" indent="0">
              <a:buNone/>
            </a:pPr>
            <a:r>
              <a:rPr lang="de-DE"/>
              <a:t>Positivbeispiel – </a:t>
            </a:r>
            <a:r>
              <a:rPr lang="de-DE" err="1"/>
              <a:t>BookingTimesRanking</a:t>
            </a:r>
            <a:r>
              <a:rPr lang="de-DE"/>
              <a:t> der Aktivitäten</a:t>
            </a:r>
          </a:p>
          <a:p>
            <a:pPr marL="0" indent="0">
              <a:buClr>
                <a:srgbClr val="1287C3"/>
              </a:buClr>
              <a:buNone/>
            </a:pPr>
            <a:endParaRPr lang="de-DE"/>
          </a:p>
          <a:p>
            <a:pPr marL="0" indent="0">
              <a:buNone/>
            </a:pPr>
            <a:r>
              <a:rPr lang="de-DE"/>
              <a:t>Aufgabe:</a:t>
            </a:r>
          </a:p>
          <a:p>
            <a:r>
              <a:rPr lang="de-DE"/>
              <a:t>Ermitteln des Ranking-Werts einer Aktivität</a:t>
            </a:r>
          </a:p>
        </p:txBody>
      </p:sp>
      <p:pic>
        <p:nvPicPr>
          <p:cNvPr id="4" name="Grafik 3">
            <a:extLst>
              <a:ext uri="{FF2B5EF4-FFF2-40B4-BE49-F238E27FC236}">
                <a16:creationId xmlns:a16="http://schemas.microsoft.com/office/drawing/2014/main" id="{C4FFA9AC-1FE1-A163-7070-BDE3F12D4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8015" y="2174292"/>
            <a:ext cx="4850274" cy="3319643"/>
          </a:xfrm>
          <a:prstGeom prst="rect">
            <a:avLst/>
          </a:prstGeom>
        </p:spPr>
      </p:pic>
      <p:sp>
        <p:nvSpPr>
          <p:cNvPr id="5" name="Foliennummernplatzhalter 4">
            <a:extLst>
              <a:ext uri="{FF2B5EF4-FFF2-40B4-BE49-F238E27FC236}">
                <a16:creationId xmlns:a16="http://schemas.microsoft.com/office/drawing/2014/main" id="{98AE1791-6137-F73A-7157-4D7A11F50BBC}"/>
              </a:ext>
            </a:extLst>
          </p:cNvPr>
          <p:cNvSpPr>
            <a:spLocks noGrp="1"/>
          </p:cNvSpPr>
          <p:nvPr>
            <p:ph type="sldNum" sz="quarter" idx="12"/>
          </p:nvPr>
        </p:nvSpPr>
        <p:spPr/>
        <p:txBody>
          <a:bodyPr/>
          <a:lstStyle/>
          <a:p>
            <a:fld id="{D57F1E4F-1CFF-5643-939E-217C01CDF565}" type="slidenum">
              <a:rPr lang="en-US" smtClean="0"/>
              <a:pPr/>
              <a:t>16</a:t>
            </a:fld>
            <a:endParaRPr lang="en-US"/>
          </a:p>
        </p:txBody>
      </p:sp>
    </p:spTree>
    <p:extLst>
      <p:ext uri="{BB962C8B-B14F-4D97-AF65-F5344CB8AC3E}">
        <p14:creationId xmlns:p14="http://schemas.microsoft.com/office/powerpoint/2010/main" val="2745320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60177-ABA3-8114-E9F3-FA8DC9D4692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2776A9-E558-B427-D53E-D8B9DFEA901C}"/>
              </a:ext>
            </a:extLst>
          </p:cNvPr>
          <p:cNvSpPr>
            <a:spLocks noGrp="1"/>
          </p:cNvSpPr>
          <p:nvPr>
            <p:ph type="title"/>
          </p:nvPr>
        </p:nvSpPr>
        <p:spPr>
          <a:xfrm>
            <a:off x="2169146" y="965"/>
            <a:ext cx="10018713" cy="1752599"/>
          </a:xfrm>
        </p:spPr>
        <p:txBody>
          <a:bodyPr/>
          <a:lstStyle/>
          <a:p>
            <a:r>
              <a:rPr lang="de-DE"/>
              <a:t>SRP – Single </a:t>
            </a:r>
            <a:r>
              <a:rPr lang="de-DE" err="1"/>
              <a:t>Responsibility</a:t>
            </a:r>
            <a:r>
              <a:rPr lang="de-DE"/>
              <a:t> </a:t>
            </a:r>
            <a:r>
              <a:rPr lang="de-DE" err="1"/>
              <a:t>Princip</a:t>
            </a:r>
            <a:endParaRPr lang="de-DE"/>
          </a:p>
        </p:txBody>
      </p:sp>
      <p:sp>
        <p:nvSpPr>
          <p:cNvPr id="3" name="Inhaltsplatzhalter 2">
            <a:extLst>
              <a:ext uri="{FF2B5EF4-FFF2-40B4-BE49-F238E27FC236}">
                <a16:creationId xmlns:a16="http://schemas.microsoft.com/office/drawing/2014/main" id="{F43F2E88-0ADD-428D-62C6-8D4F67DD894B}"/>
              </a:ext>
            </a:extLst>
          </p:cNvPr>
          <p:cNvSpPr>
            <a:spLocks noGrp="1"/>
          </p:cNvSpPr>
          <p:nvPr>
            <p:ph idx="1"/>
          </p:nvPr>
        </p:nvSpPr>
        <p:spPr>
          <a:xfrm>
            <a:off x="1522892" y="612493"/>
            <a:ext cx="5475650" cy="5689922"/>
          </a:xfrm>
        </p:spPr>
        <p:txBody>
          <a:bodyPr/>
          <a:lstStyle/>
          <a:p>
            <a:pPr marL="0" indent="0">
              <a:buNone/>
            </a:pPr>
            <a:r>
              <a:rPr lang="de-DE"/>
              <a:t>Negativbeispiel – </a:t>
            </a:r>
            <a:r>
              <a:rPr lang="de-DE" err="1"/>
              <a:t>HibernateSessionFactoryBuilder</a:t>
            </a:r>
            <a:endParaRPr lang="de-DE"/>
          </a:p>
          <a:p>
            <a:pPr marL="0" indent="0">
              <a:buClr>
                <a:srgbClr val="1287C3"/>
              </a:buClr>
              <a:buNone/>
            </a:pPr>
            <a:endParaRPr lang="de-DE"/>
          </a:p>
          <a:p>
            <a:pPr marL="0" indent="0">
              <a:buNone/>
            </a:pPr>
            <a:r>
              <a:rPr lang="de-DE"/>
              <a:t>Aufgaben:</a:t>
            </a:r>
          </a:p>
          <a:p>
            <a:r>
              <a:rPr lang="de-DE"/>
              <a:t>Erstellung einer Session Factory</a:t>
            </a:r>
            <a:endParaRPr lang="en-US"/>
          </a:p>
          <a:p>
            <a:pPr>
              <a:buClr>
                <a:srgbClr val="1287C3"/>
              </a:buClr>
            </a:pPr>
            <a:r>
              <a:rPr lang="de-DE"/>
              <a:t>Einstellung des Loglevels</a:t>
            </a:r>
            <a:endParaRPr lang="en-US"/>
          </a:p>
          <a:p>
            <a:pPr>
              <a:buClr>
                <a:srgbClr val="1287C3"/>
              </a:buClr>
            </a:pPr>
            <a:r>
              <a:rPr lang="de-DE"/>
              <a:t>Erstellung der Hibernate-Konfiguration</a:t>
            </a:r>
            <a:endParaRPr lang="en-US"/>
          </a:p>
          <a:p>
            <a:pPr>
              <a:buClr>
                <a:srgbClr val="1287C3"/>
              </a:buClr>
            </a:pPr>
            <a:r>
              <a:rPr lang="de-DE"/>
              <a:t>DB-Pfad bestimmen</a:t>
            </a:r>
          </a:p>
        </p:txBody>
      </p:sp>
      <p:pic>
        <p:nvPicPr>
          <p:cNvPr id="4" name="Grafik 3">
            <a:extLst>
              <a:ext uri="{FF2B5EF4-FFF2-40B4-BE49-F238E27FC236}">
                <a16:creationId xmlns:a16="http://schemas.microsoft.com/office/drawing/2014/main" id="{4B581AC1-97F6-2EDA-4076-94EBA013C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4794" y="2818124"/>
            <a:ext cx="4850274" cy="2012187"/>
          </a:xfrm>
          <a:prstGeom prst="rect">
            <a:avLst/>
          </a:prstGeom>
        </p:spPr>
      </p:pic>
      <p:sp>
        <p:nvSpPr>
          <p:cNvPr id="5" name="Rechteck: abgerundete Ecken 4">
            <a:extLst>
              <a:ext uri="{FF2B5EF4-FFF2-40B4-BE49-F238E27FC236}">
                <a16:creationId xmlns:a16="http://schemas.microsoft.com/office/drawing/2014/main" id="{2BBD9F6C-0611-B73C-635E-AE9A6173D5F2}"/>
              </a:ext>
            </a:extLst>
          </p:cNvPr>
          <p:cNvSpPr/>
          <p:nvPr/>
        </p:nvSpPr>
        <p:spPr>
          <a:xfrm>
            <a:off x="6277466" y="5642077"/>
            <a:ext cx="1810279" cy="663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e-DE"/>
              <a:t>Siehe Code</a:t>
            </a:r>
          </a:p>
        </p:txBody>
      </p:sp>
      <p:sp>
        <p:nvSpPr>
          <p:cNvPr id="6" name="Foliennummernplatzhalter 5">
            <a:extLst>
              <a:ext uri="{FF2B5EF4-FFF2-40B4-BE49-F238E27FC236}">
                <a16:creationId xmlns:a16="http://schemas.microsoft.com/office/drawing/2014/main" id="{8959B68D-F657-0555-AF30-14DAC02282C3}"/>
              </a:ext>
            </a:extLst>
          </p:cNvPr>
          <p:cNvSpPr>
            <a:spLocks noGrp="1"/>
          </p:cNvSpPr>
          <p:nvPr>
            <p:ph type="sldNum" sz="quarter" idx="12"/>
          </p:nvPr>
        </p:nvSpPr>
        <p:spPr/>
        <p:txBody>
          <a:bodyPr/>
          <a:lstStyle/>
          <a:p>
            <a:fld id="{D57F1E4F-1CFF-5643-939E-217C01CDF565}" type="slidenum">
              <a:rPr lang="en-US" smtClean="0"/>
              <a:pPr/>
              <a:t>17</a:t>
            </a:fld>
            <a:endParaRPr lang="en-US"/>
          </a:p>
        </p:txBody>
      </p:sp>
    </p:spTree>
    <p:extLst>
      <p:ext uri="{BB962C8B-B14F-4D97-AF65-F5344CB8AC3E}">
        <p14:creationId xmlns:p14="http://schemas.microsoft.com/office/powerpoint/2010/main" val="2328248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0F916-DBF0-A14B-4C1E-C3350920C3E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5AA9276-0422-2C6E-0028-03E418ACE1BF}"/>
              </a:ext>
            </a:extLst>
          </p:cNvPr>
          <p:cNvSpPr>
            <a:spLocks noGrp="1"/>
          </p:cNvSpPr>
          <p:nvPr>
            <p:ph type="title"/>
          </p:nvPr>
        </p:nvSpPr>
        <p:spPr>
          <a:xfrm>
            <a:off x="2169146" y="965"/>
            <a:ext cx="10018713" cy="1752599"/>
          </a:xfrm>
        </p:spPr>
        <p:txBody>
          <a:bodyPr/>
          <a:lstStyle/>
          <a:p>
            <a:r>
              <a:rPr lang="de-DE"/>
              <a:t>SRP – Single </a:t>
            </a:r>
            <a:r>
              <a:rPr lang="de-DE" err="1"/>
              <a:t>Responsibility</a:t>
            </a:r>
            <a:r>
              <a:rPr lang="de-DE"/>
              <a:t> </a:t>
            </a:r>
            <a:r>
              <a:rPr lang="de-DE" err="1"/>
              <a:t>Princip</a:t>
            </a:r>
            <a:endParaRPr lang="de-DE"/>
          </a:p>
        </p:txBody>
      </p:sp>
      <p:sp>
        <p:nvSpPr>
          <p:cNvPr id="3" name="Inhaltsplatzhalter 2">
            <a:extLst>
              <a:ext uri="{FF2B5EF4-FFF2-40B4-BE49-F238E27FC236}">
                <a16:creationId xmlns:a16="http://schemas.microsoft.com/office/drawing/2014/main" id="{777EE840-C567-04DE-CECA-DF920BACE8E2}"/>
              </a:ext>
            </a:extLst>
          </p:cNvPr>
          <p:cNvSpPr>
            <a:spLocks noGrp="1"/>
          </p:cNvSpPr>
          <p:nvPr>
            <p:ph idx="1"/>
          </p:nvPr>
        </p:nvSpPr>
        <p:spPr>
          <a:xfrm>
            <a:off x="1522892" y="612493"/>
            <a:ext cx="4488920" cy="5689922"/>
          </a:xfrm>
        </p:spPr>
        <p:txBody>
          <a:bodyPr/>
          <a:lstStyle/>
          <a:p>
            <a:pPr marL="0" indent="0">
              <a:buNone/>
            </a:pPr>
            <a:r>
              <a:rPr lang="de-DE"/>
              <a:t>Negativbeispiel – </a:t>
            </a:r>
            <a:r>
              <a:rPr lang="de-DE" err="1"/>
              <a:t>HibernateSessionFactoryBuilder</a:t>
            </a:r>
            <a:r>
              <a:rPr lang="de-DE"/>
              <a:t>  - Lösung</a:t>
            </a:r>
          </a:p>
          <a:p>
            <a:pPr marL="0" indent="0">
              <a:buNone/>
            </a:pPr>
            <a:r>
              <a:rPr lang="de-DE"/>
              <a:t>Jede Teilaufgabe wurde in eine eigene Klasse ausgelagert</a:t>
            </a:r>
          </a:p>
          <a:p>
            <a:endParaRPr lang="de-DE"/>
          </a:p>
        </p:txBody>
      </p:sp>
      <p:pic>
        <p:nvPicPr>
          <p:cNvPr id="4" name="Grafik 3">
            <a:extLst>
              <a:ext uri="{FF2B5EF4-FFF2-40B4-BE49-F238E27FC236}">
                <a16:creationId xmlns:a16="http://schemas.microsoft.com/office/drawing/2014/main" id="{9329550F-2B28-8203-29E0-AAB5A891A4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0963" y="1812595"/>
            <a:ext cx="6268675" cy="4463559"/>
          </a:xfrm>
          <a:prstGeom prst="rect">
            <a:avLst/>
          </a:prstGeom>
        </p:spPr>
      </p:pic>
      <p:sp>
        <p:nvSpPr>
          <p:cNvPr id="5" name="Foliennummernplatzhalter 4">
            <a:extLst>
              <a:ext uri="{FF2B5EF4-FFF2-40B4-BE49-F238E27FC236}">
                <a16:creationId xmlns:a16="http://schemas.microsoft.com/office/drawing/2014/main" id="{BD7CE9FF-CF62-FE4D-D71D-978BDDFB4638}"/>
              </a:ext>
            </a:extLst>
          </p:cNvPr>
          <p:cNvSpPr>
            <a:spLocks noGrp="1"/>
          </p:cNvSpPr>
          <p:nvPr>
            <p:ph type="sldNum" sz="quarter" idx="12"/>
          </p:nvPr>
        </p:nvSpPr>
        <p:spPr/>
        <p:txBody>
          <a:bodyPr/>
          <a:lstStyle/>
          <a:p>
            <a:fld id="{D57F1E4F-1CFF-5643-939E-217C01CDF565}" type="slidenum">
              <a:rPr lang="en-US" smtClean="0"/>
              <a:pPr/>
              <a:t>18</a:t>
            </a:fld>
            <a:endParaRPr lang="en-US"/>
          </a:p>
        </p:txBody>
      </p:sp>
    </p:spTree>
    <p:extLst>
      <p:ext uri="{BB962C8B-B14F-4D97-AF65-F5344CB8AC3E}">
        <p14:creationId xmlns:p14="http://schemas.microsoft.com/office/powerpoint/2010/main" val="2179150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DC92CA-8FEE-A545-D385-D8E505D67F98}"/>
              </a:ext>
            </a:extLst>
          </p:cNvPr>
          <p:cNvSpPr>
            <a:spLocks noGrp="1"/>
          </p:cNvSpPr>
          <p:nvPr>
            <p:ph type="title"/>
          </p:nvPr>
        </p:nvSpPr>
        <p:spPr>
          <a:xfrm>
            <a:off x="2177038" y="2969"/>
            <a:ext cx="10018713" cy="1752599"/>
          </a:xfrm>
        </p:spPr>
        <p:txBody>
          <a:bodyPr/>
          <a:lstStyle/>
          <a:p>
            <a:r>
              <a:rPr lang="de-DE"/>
              <a:t>SRP - Negativlösung Code</a:t>
            </a:r>
          </a:p>
        </p:txBody>
      </p:sp>
      <p:pic>
        <p:nvPicPr>
          <p:cNvPr id="7" name="Graphic 6">
            <a:extLst>
              <a:ext uri="{FF2B5EF4-FFF2-40B4-BE49-F238E27FC236}">
                <a16:creationId xmlns:a16="http://schemas.microsoft.com/office/drawing/2014/main" id="{42BD9021-224B-A7C3-B0F5-DD78F6724A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082" y="1208722"/>
            <a:ext cx="4828186" cy="2698260"/>
          </a:xfrm>
          <a:prstGeom prst="rect">
            <a:avLst/>
          </a:prstGeom>
        </p:spPr>
      </p:pic>
      <p:pic>
        <p:nvPicPr>
          <p:cNvPr id="9" name="Graphic 8">
            <a:extLst>
              <a:ext uri="{FF2B5EF4-FFF2-40B4-BE49-F238E27FC236}">
                <a16:creationId xmlns:a16="http://schemas.microsoft.com/office/drawing/2014/main" id="{ED4CD0D1-8CD8-6917-3E03-578103375B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8634" y="1508101"/>
            <a:ext cx="6903366" cy="2398881"/>
          </a:xfrm>
          <a:prstGeom prst="rect">
            <a:avLst/>
          </a:prstGeom>
        </p:spPr>
      </p:pic>
      <p:pic>
        <p:nvPicPr>
          <p:cNvPr id="13" name="Graphic 12">
            <a:extLst>
              <a:ext uri="{FF2B5EF4-FFF2-40B4-BE49-F238E27FC236}">
                <a16:creationId xmlns:a16="http://schemas.microsoft.com/office/drawing/2014/main" id="{C5633A11-A13C-7E87-660B-45FCF4B73C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60722" y="4110480"/>
            <a:ext cx="6190604" cy="2478837"/>
          </a:xfrm>
          <a:prstGeom prst="rect">
            <a:avLst/>
          </a:prstGeom>
        </p:spPr>
      </p:pic>
      <p:pic>
        <p:nvPicPr>
          <p:cNvPr id="6" name="Grafik 5">
            <a:extLst>
              <a:ext uri="{FF2B5EF4-FFF2-40B4-BE49-F238E27FC236}">
                <a16:creationId xmlns:a16="http://schemas.microsoft.com/office/drawing/2014/main" id="{5DFF7F0F-4972-3A0B-8E68-B61C009047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34" y="3426267"/>
            <a:ext cx="6096000" cy="3426000"/>
          </a:xfrm>
          <a:prstGeom prst="rect">
            <a:avLst/>
          </a:prstGeom>
        </p:spPr>
      </p:pic>
      <p:sp>
        <p:nvSpPr>
          <p:cNvPr id="3" name="Foliennummernplatzhalter 2">
            <a:extLst>
              <a:ext uri="{FF2B5EF4-FFF2-40B4-BE49-F238E27FC236}">
                <a16:creationId xmlns:a16="http://schemas.microsoft.com/office/drawing/2014/main" id="{728BECE8-26F7-7CA7-7D50-C7E163F535A0}"/>
              </a:ext>
            </a:extLst>
          </p:cNvPr>
          <p:cNvSpPr>
            <a:spLocks noGrp="1"/>
          </p:cNvSpPr>
          <p:nvPr>
            <p:ph type="sldNum" sz="quarter" idx="12"/>
          </p:nvPr>
        </p:nvSpPr>
        <p:spPr/>
        <p:txBody>
          <a:bodyPr/>
          <a:lstStyle/>
          <a:p>
            <a:fld id="{D57F1E4F-1CFF-5643-939E-217C01CDF565}" type="slidenum">
              <a:rPr lang="en-US" smtClean="0"/>
              <a:pPr/>
              <a:t>19</a:t>
            </a:fld>
            <a:endParaRPr lang="en-US"/>
          </a:p>
        </p:txBody>
      </p:sp>
    </p:spTree>
    <p:extLst>
      <p:ext uri="{BB962C8B-B14F-4D97-AF65-F5344CB8AC3E}">
        <p14:creationId xmlns:p14="http://schemas.microsoft.com/office/powerpoint/2010/main" val="261732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1F20-D392-82DC-ED88-F8E3AF070D82}"/>
              </a:ext>
            </a:extLst>
          </p:cNvPr>
          <p:cNvSpPr>
            <a:spLocks noGrp="1"/>
          </p:cNvSpPr>
          <p:nvPr>
            <p:ph type="title"/>
          </p:nvPr>
        </p:nvSpPr>
        <p:spPr>
          <a:xfrm>
            <a:off x="677334" y="609600"/>
            <a:ext cx="8596668" cy="666541"/>
          </a:xfrm>
        </p:spPr>
        <p:txBody>
          <a:bodyPr>
            <a:normAutofit fontScale="90000"/>
          </a:bodyPr>
          <a:lstStyle/>
          <a:p>
            <a:r>
              <a:rPr lang="de-DE"/>
              <a:t>Inhalte der Präsentation</a:t>
            </a:r>
          </a:p>
        </p:txBody>
      </p:sp>
      <p:sp>
        <p:nvSpPr>
          <p:cNvPr id="3" name="Content Placeholder 2">
            <a:extLst>
              <a:ext uri="{FF2B5EF4-FFF2-40B4-BE49-F238E27FC236}">
                <a16:creationId xmlns:a16="http://schemas.microsoft.com/office/drawing/2014/main" id="{CD89EA6D-512E-7972-96BA-CFE66B09145E}"/>
              </a:ext>
            </a:extLst>
          </p:cNvPr>
          <p:cNvSpPr>
            <a:spLocks noGrp="1"/>
          </p:cNvSpPr>
          <p:nvPr>
            <p:ph idx="1"/>
          </p:nvPr>
        </p:nvSpPr>
        <p:spPr>
          <a:xfrm>
            <a:off x="2378786" y="1887324"/>
            <a:ext cx="8596668" cy="4644641"/>
          </a:xfrm>
        </p:spPr>
        <p:txBody>
          <a:bodyPr vert="horz" lIns="91440" tIns="45720" rIns="91440" bIns="45720" rtlCol="0" anchor="t">
            <a:normAutofit/>
          </a:bodyPr>
          <a:lstStyle/>
          <a:p>
            <a:r>
              <a:rPr lang="de-DE"/>
              <a:t>Überblick &amp; Einführung</a:t>
            </a:r>
          </a:p>
          <a:p>
            <a:r>
              <a:rPr lang="de-DE"/>
              <a:t>Softwarearchitektur </a:t>
            </a:r>
          </a:p>
          <a:p>
            <a:r>
              <a:rPr lang="de-DE"/>
              <a:t>Solid </a:t>
            </a:r>
          </a:p>
          <a:p>
            <a:r>
              <a:rPr lang="de-DE"/>
              <a:t>Weitere Prinzipien</a:t>
            </a:r>
          </a:p>
          <a:p>
            <a:r>
              <a:rPr lang="de-DE"/>
              <a:t>Unit Tests </a:t>
            </a:r>
          </a:p>
          <a:p>
            <a:r>
              <a:rPr lang="de-DE"/>
              <a:t>Domain Driven Design </a:t>
            </a:r>
          </a:p>
          <a:p>
            <a:r>
              <a:rPr lang="de-DE" err="1"/>
              <a:t>Refactoring</a:t>
            </a:r>
          </a:p>
          <a:p>
            <a:r>
              <a:rPr lang="de-DE"/>
              <a:t>Entwurfsmuster</a:t>
            </a:r>
          </a:p>
        </p:txBody>
      </p:sp>
      <p:sp>
        <p:nvSpPr>
          <p:cNvPr id="4" name="Foliennummernplatzhalter 3">
            <a:extLst>
              <a:ext uri="{FF2B5EF4-FFF2-40B4-BE49-F238E27FC236}">
                <a16:creationId xmlns:a16="http://schemas.microsoft.com/office/drawing/2014/main" id="{DB57D272-38AC-48B2-0F0D-4F97ECC9C72A}"/>
              </a:ext>
            </a:extLst>
          </p:cNvPr>
          <p:cNvSpPr>
            <a:spLocks noGrp="1"/>
          </p:cNvSpPr>
          <p:nvPr>
            <p:ph type="sldNum" sz="quarter" idx="12"/>
          </p:nvPr>
        </p:nvSpPr>
        <p:spPr/>
        <p:txBody>
          <a:bodyPr/>
          <a:lstStyle/>
          <a:p>
            <a:fld id="{D57F1E4F-1CFF-5643-939E-217C01CDF565}" type="slidenum">
              <a:rPr lang="en-US" smtClean="0"/>
              <a:pPr/>
              <a:t>2</a:t>
            </a:fld>
            <a:endParaRPr lang="en-US"/>
          </a:p>
        </p:txBody>
      </p:sp>
    </p:spTree>
    <p:extLst>
      <p:ext uri="{BB962C8B-B14F-4D97-AF65-F5344CB8AC3E}">
        <p14:creationId xmlns:p14="http://schemas.microsoft.com/office/powerpoint/2010/main" val="1199181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27D0D-4134-6BD6-6FBE-DCDCCFAF30E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CB8D7F4-795C-A08C-750B-5F4337441F5F}"/>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p:txBody>
      </p:sp>
      <p:sp>
        <p:nvSpPr>
          <p:cNvPr id="3" name="Inhaltsplatzhalter 2">
            <a:extLst>
              <a:ext uri="{FF2B5EF4-FFF2-40B4-BE49-F238E27FC236}">
                <a16:creationId xmlns:a16="http://schemas.microsoft.com/office/drawing/2014/main" id="{3DFFB651-4F34-9FE4-DA49-9AF2D92FDAEE}"/>
              </a:ext>
            </a:extLst>
          </p:cNvPr>
          <p:cNvSpPr>
            <a:spLocks noGrp="1"/>
          </p:cNvSpPr>
          <p:nvPr>
            <p:ph idx="1"/>
          </p:nvPr>
        </p:nvSpPr>
        <p:spPr>
          <a:xfrm>
            <a:off x="1522892" y="1335911"/>
            <a:ext cx="10134460" cy="5689922"/>
          </a:xfrm>
        </p:spPr>
        <p:txBody>
          <a:bodyPr>
            <a:normAutofit/>
          </a:bodyPr>
          <a:lstStyle/>
          <a:p>
            <a:pPr marL="0" indent="0">
              <a:buNone/>
            </a:pPr>
            <a:r>
              <a:rPr lang="de-DE"/>
              <a:t>Positivbeispiel – Rankingstruktur der Aktivitäten</a:t>
            </a:r>
          </a:p>
          <a:p>
            <a:pPr marL="0" indent="0">
              <a:buClr>
                <a:srgbClr val="1287C3"/>
              </a:buClr>
              <a:buNone/>
            </a:pPr>
            <a:endParaRPr lang="de-DE"/>
          </a:p>
          <a:p>
            <a:pPr marL="0" indent="0">
              <a:buNone/>
            </a:pPr>
            <a:endParaRPr lang="de-DE"/>
          </a:p>
          <a:p>
            <a:pPr marL="0" indent="0">
              <a:buNone/>
            </a:pPr>
            <a:endParaRPr lang="de-DE"/>
          </a:p>
          <a:p>
            <a:pPr marL="0" indent="0">
              <a:buNone/>
            </a:pPr>
            <a:endParaRPr lang="de-DE"/>
          </a:p>
          <a:p>
            <a:pPr marL="0" indent="0">
              <a:buNone/>
            </a:pPr>
            <a:r>
              <a:rPr lang="de-DE"/>
              <a:t>Warum erfüllt:</a:t>
            </a:r>
          </a:p>
          <a:p>
            <a:pPr>
              <a:lnSpc>
                <a:spcPct val="80000"/>
              </a:lnSpc>
              <a:spcBef>
                <a:spcPts val="20"/>
              </a:spcBef>
            </a:pPr>
            <a:r>
              <a:rPr lang="de-DE">
                <a:ea typeface="+mn-lt"/>
                <a:cs typeface="+mn-lt"/>
              </a:rPr>
              <a:t>Interface definiert Verhalten → neue Ranking-Strategien können hinzugefügt werden, ohne bestehende Klassen zu ändern.</a:t>
            </a:r>
            <a:endParaRPr lang="de-DE"/>
          </a:p>
          <a:p>
            <a:pPr>
              <a:lnSpc>
                <a:spcPct val="80000"/>
              </a:lnSpc>
              <a:spcBef>
                <a:spcPts val="20"/>
              </a:spcBef>
              <a:buClr>
                <a:srgbClr val="1287C3"/>
              </a:buClr>
            </a:pPr>
            <a:r>
              <a:rPr lang="de-DE">
                <a:ea typeface="+mn-lt"/>
                <a:cs typeface="+mn-lt"/>
              </a:rPr>
              <a:t>Klassen (</a:t>
            </a:r>
            <a:r>
              <a:rPr lang="de-DE" err="1">
                <a:ea typeface="+mn-lt"/>
                <a:cs typeface="+mn-lt"/>
              </a:rPr>
              <a:t>BookingTimePriceRanking</a:t>
            </a:r>
            <a:r>
              <a:rPr lang="de-DE">
                <a:ea typeface="+mn-lt"/>
                <a:cs typeface="+mn-lt"/>
              </a:rPr>
              <a:t>, </a:t>
            </a:r>
            <a:r>
              <a:rPr lang="de-DE" err="1">
                <a:ea typeface="+mn-lt"/>
                <a:cs typeface="+mn-lt"/>
              </a:rPr>
              <a:t>BookingTimesRanking</a:t>
            </a:r>
            <a:r>
              <a:rPr lang="de-DE">
                <a:ea typeface="+mn-lt"/>
                <a:cs typeface="+mn-lt"/>
              </a:rPr>
              <a:t>) implementieren das Interface → Erweiterung durch neue Klassen möglich.</a:t>
            </a:r>
            <a:endParaRPr lang="de-DE"/>
          </a:p>
          <a:p>
            <a:pPr>
              <a:lnSpc>
                <a:spcPct val="80000"/>
              </a:lnSpc>
              <a:spcBef>
                <a:spcPts val="20"/>
              </a:spcBef>
              <a:buClr>
                <a:srgbClr val="1287C3"/>
              </a:buClr>
            </a:pPr>
            <a:r>
              <a:rPr lang="de-DE">
                <a:ea typeface="+mn-lt"/>
                <a:cs typeface="+mn-lt"/>
              </a:rPr>
              <a:t>Polymorphie wird genutzt → Aufrufer (z. B. ein Ranking-Service) muss nur das Interface kennen, nicht die konkreten Implementierungen. Keine Änderungen der Codebasis nötig</a:t>
            </a:r>
            <a:endParaRPr lang="de-DE"/>
          </a:p>
          <a:p>
            <a:pPr>
              <a:buClr>
                <a:srgbClr val="1287C3"/>
              </a:buClr>
            </a:pPr>
            <a:endParaRPr lang="de-DE"/>
          </a:p>
        </p:txBody>
      </p:sp>
      <p:pic>
        <p:nvPicPr>
          <p:cNvPr id="4" name="Grafik 3">
            <a:extLst>
              <a:ext uri="{FF2B5EF4-FFF2-40B4-BE49-F238E27FC236}">
                <a16:creationId xmlns:a16="http://schemas.microsoft.com/office/drawing/2014/main" id="{832D505F-3DD1-6BEE-6177-60F40AF9BF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7460" y="1872986"/>
            <a:ext cx="5930577" cy="1964203"/>
          </a:xfrm>
          <a:prstGeom prst="rect">
            <a:avLst/>
          </a:prstGeom>
        </p:spPr>
      </p:pic>
      <p:sp>
        <p:nvSpPr>
          <p:cNvPr id="5" name="Foliennummernplatzhalter 4">
            <a:extLst>
              <a:ext uri="{FF2B5EF4-FFF2-40B4-BE49-F238E27FC236}">
                <a16:creationId xmlns:a16="http://schemas.microsoft.com/office/drawing/2014/main" id="{7243F1F5-09DC-E9F0-05CB-81F18C246EAD}"/>
              </a:ext>
            </a:extLst>
          </p:cNvPr>
          <p:cNvSpPr>
            <a:spLocks noGrp="1"/>
          </p:cNvSpPr>
          <p:nvPr>
            <p:ph type="sldNum" sz="quarter" idx="12"/>
          </p:nvPr>
        </p:nvSpPr>
        <p:spPr/>
        <p:txBody>
          <a:bodyPr/>
          <a:lstStyle/>
          <a:p>
            <a:fld id="{D57F1E4F-1CFF-5643-939E-217C01CDF565}" type="slidenum">
              <a:rPr lang="en-US" smtClean="0"/>
              <a:pPr/>
              <a:t>20</a:t>
            </a:fld>
            <a:endParaRPr lang="en-US"/>
          </a:p>
        </p:txBody>
      </p:sp>
    </p:spTree>
    <p:extLst>
      <p:ext uri="{BB962C8B-B14F-4D97-AF65-F5344CB8AC3E}">
        <p14:creationId xmlns:p14="http://schemas.microsoft.com/office/powerpoint/2010/main" val="3618704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C72454-4B51-520E-CA34-0E02C0CE8805}"/>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p>
        </p:txBody>
      </p:sp>
      <p:sp>
        <p:nvSpPr>
          <p:cNvPr id="3" name="Inhaltsplatzhalter 2">
            <a:extLst>
              <a:ext uri="{FF2B5EF4-FFF2-40B4-BE49-F238E27FC236}">
                <a16:creationId xmlns:a16="http://schemas.microsoft.com/office/drawing/2014/main" id="{60D2A7BF-86F9-8319-50EA-34BE4FE58FE1}"/>
              </a:ext>
            </a:extLst>
          </p:cNvPr>
          <p:cNvSpPr>
            <a:spLocks noGrp="1"/>
          </p:cNvSpPr>
          <p:nvPr>
            <p:ph idx="1"/>
          </p:nvPr>
        </p:nvSpPr>
        <p:spPr>
          <a:xfrm>
            <a:off x="1503601" y="1953227"/>
            <a:ext cx="10018713" cy="4551745"/>
          </a:xfrm>
        </p:spPr>
        <p:txBody>
          <a:bodyPr>
            <a:normAutofit/>
          </a:bodyPr>
          <a:lstStyle/>
          <a:p>
            <a:pPr marL="0" indent="0">
              <a:buNone/>
            </a:pPr>
            <a:r>
              <a:rPr lang="de-DE">
                <a:ea typeface="+mn-lt"/>
                <a:cs typeface="+mn-lt"/>
              </a:rPr>
              <a:t>Warum ist OCP hier sinnvoll?</a:t>
            </a:r>
          </a:p>
          <a:p>
            <a:pPr>
              <a:buClr>
                <a:srgbClr val="1287C3"/>
              </a:buClr>
            </a:pPr>
            <a:r>
              <a:rPr lang="de-DE">
                <a:ea typeface="+mn-lt"/>
                <a:cs typeface="+mn-lt"/>
              </a:rPr>
              <a:t>Flexible Erweiterbarkeit: Neue Bewertungslogiken (z. B. "Kundenbewertungen", "Beliebtheit") können einfach durch neue Klassen ergänzt werden.</a:t>
            </a:r>
            <a:endParaRPr lang="de-DE"/>
          </a:p>
          <a:p>
            <a:pPr>
              <a:buClr>
                <a:srgbClr val="1287C3"/>
              </a:buClr>
            </a:pPr>
            <a:r>
              <a:rPr lang="de-DE">
                <a:ea typeface="+mn-lt"/>
                <a:cs typeface="+mn-lt"/>
              </a:rPr>
              <a:t>Keine Gefahr bestehende Logik zu zerstören: Bestehende Ranking-Strategien bleiben unberührt.</a:t>
            </a:r>
            <a:endParaRPr lang="de-DE"/>
          </a:p>
          <a:p>
            <a:pPr>
              <a:buClr>
                <a:srgbClr val="1287C3"/>
              </a:buClr>
            </a:pPr>
            <a:r>
              <a:rPr lang="de-DE">
                <a:ea typeface="+mn-lt"/>
                <a:cs typeface="+mn-lt"/>
              </a:rPr>
              <a:t>Einheitlicher Zugriff: Alle Strategien haben die gleiche Methode (</a:t>
            </a:r>
            <a:r>
              <a:rPr lang="de-DE" err="1">
                <a:latin typeface="Corbel"/>
              </a:rPr>
              <a:t>getActivityRankingValue</a:t>
            </a:r>
            <a:r>
              <a:rPr lang="de-DE">
                <a:ea typeface="+mn-lt"/>
                <a:cs typeface="+mn-lt"/>
              </a:rPr>
              <a:t>), was den Code einfach und konsistent hält.</a:t>
            </a:r>
            <a:endParaRPr lang="de-DE"/>
          </a:p>
          <a:p>
            <a:pPr>
              <a:buClr>
                <a:srgbClr val="1287C3"/>
              </a:buClr>
            </a:pPr>
            <a:r>
              <a:rPr lang="de-DE">
                <a:ea typeface="+mn-lt"/>
                <a:cs typeface="+mn-lt"/>
              </a:rPr>
              <a:t>Leichte Testbarkeit: Einzelne Strategien können separat getestet werden.</a:t>
            </a:r>
            <a:endParaRPr lang="de-DE"/>
          </a:p>
          <a:p>
            <a:pPr marL="0" indent="0">
              <a:buClr>
                <a:srgbClr val="1287C3"/>
              </a:buClr>
              <a:buNone/>
            </a:pPr>
            <a:endParaRPr lang="de-DE"/>
          </a:p>
        </p:txBody>
      </p:sp>
      <p:sp>
        <p:nvSpPr>
          <p:cNvPr id="4" name="Foliennummernplatzhalter 3">
            <a:extLst>
              <a:ext uri="{FF2B5EF4-FFF2-40B4-BE49-F238E27FC236}">
                <a16:creationId xmlns:a16="http://schemas.microsoft.com/office/drawing/2014/main" id="{90556071-64D1-E64E-08EF-E84790C56B7E}"/>
              </a:ext>
            </a:extLst>
          </p:cNvPr>
          <p:cNvSpPr>
            <a:spLocks noGrp="1"/>
          </p:cNvSpPr>
          <p:nvPr>
            <p:ph type="sldNum" sz="quarter" idx="12"/>
          </p:nvPr>
        </p:nvSpPr>
        <p:spPr/>
        <p:txBody>
          <a:bodyPr/>
          <a:lstStyle/>
          <a:p>
            <a:fld id="{D57F1E4F-1CFF-5643-939E-217C01CDF565}" type="slidenum">
              <a:rPr lang="en-US" smtClean="0"/>
              <a:pPr/>
              <a:t>21</a:t>
            </a:fld>
            <a:endParaRPr lang="en-US"/>
          </a:p>
        </p:txBody>
      </p:sp>
    </p:spTree>
    <p:extLst>
      <p:ext uri="{BB962C8B-B14F-4D97-AF65-F5344CB8AC3E}">
        <p14:creationId xmlns:p14="http://schemas.microsoft.com/office/powerpoint/2010/main" val="443565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CCBD-87D3-575B-0814-FB59F3DE0E3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23F6A88-6ECB-2A0B-B82D-B79495FF59DB}"/>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p:txBody>
      </p:sp>
      <p:sp>
        <p:nvSpPr>
          <p:cNvPr id="3" name="Inhaltsplatzhalter 2">
            <a:extLst>
              <a:ext uri="{FF2B5EF4-FFF2-40B4-BE49-F238E27FC236}">
                <a16:creationId xmlns:a16="http://schemas.microsoft.com/office/drawing/2014/main" id="{9B8E571B-3C1C-F81A-BD7C-F2776284755C}"/>
              </a:ext>
            </a:extLst>
          </p:cNvPr>
          <p:cNvSpPr>
            <a:spLocks noGrp="1"/>
          </p:cNvSpPr>
          <p:nvPr>
            <p:ph idx="1"/>
          </p:nvPr>
        </p:nvSpPr>
        <p:spPr>
          <a:xfrm>
            <a:off x="1522892" y="1335911"/>
            <a:ext cx="10134460" cy="5689922"/>
          </a:xfrm>
        </p:spPr>
        <p:txBody>
          <a:bodyPr>
            <a:normAutofit fontScale="92500" lnSpcReduction="10000"/>
          </a:bodyPr>
          <a:lstStyle/>
          <a:p>
            <a:pPr marL="0" indent="0">
              <a:buNone/>
            </a:pPr>
            <a:r>
              <a:rPr lang="de-DE"/>
              <a:t>Negativbeispiel – </a:t>
            </a:r>
            <a:r>
              <a:rPr lang="de-DE" err="1"/>
              <a:t>HotelBookingCLI</a:t>
            </a:r>
          </a:p>
          <a:p>
            <a:pPr marL="0" indent="0">
              <a:buClr>
                <a:srgbClr val="1287C3"/>
              </a:buClr>
              <a:buNone/>
            </a:pPr>
            <a:endParaRPr lang="de-DE"/>
          </a:p>
          <a:p>
            <a:pPr marL="0" indent="0">
              <a:buNone/>
            </a:pPr>
            <a:endParaRPr lang="de-DE"/>
          </a:p>
          <a:p>
            <a:pPr marL="0" indent="0">
              <a:buNone/>
            </a:pPr>
            <a:endParaRPr lang="de-DE"/>
          </a:p>
          <a:p>
            <a:pPr marL="0" indent="0">
              <a:buNone/>
            </a:pPr>
            <a:endParaRPr lang="de-DE"/>
          </a:p>
          <a:p>
            <a:pPr marL="0" indent="0">
              <a:buNone/>
            </a:pPr>
            <a:r>
              <a:rPr lang="de-DE"/>
              <a:t>Warum nicht erfüllt:</a:t>
            </a:r>
          </a:p>
          <a:p>
            <a:r>
              <a:rPr lang="de-DE">
                <a:ea typeface="+mn-lt"/>
                <a:cs typeface="+mn-lt"/>
              </a:rPr>
              <a:t>Großer </a:t>
            </a:r>
            <a:r>
              <a:rPr lang="de-DE">
                <a:latin typeface="Corbel" panose="020B0503020204020204"/>
                <a:ea typeface="+mn-lt"/>
                <a:cs typeface="+mn-lt"/>
              </a:rPr>
              <a:t>switch-</a:t>
            </a:r>
            <a:r>
              <a:rPr lang="de-DE" err="1">
                <a:latin typeface="Corbel"/>
                <a:ea typeface="+mn-lt"/>
                <a:cs typeface="+mn-lt"/>
              </a:rPr>
              <a:t>case</a:t>
            </a:r>
            <a:r>
              <a:rPr lang="de-DE">
                <a:ea typeface="+mn-lt"/>
                <a:cs typeface="+mn-lt"/>
              </a:rPr>
              <a:t> Block:</a:t>
            </a:r>
            <a:br>
              <a:rPr lang="de-DE">
                <a:ea typeface="+mn-lt"/>
                <a:cs typeface="+mn-lt"/>
              </a:rPr>
            </a:br>
            <a:r>
              <a:rPr lang="de-DE">
                <a:ea typeface="+mn-lt"/>
                <a:cs typeface="+mn-lt"/>
              </a:rPr>
              <a:t> Jedes Mal, wenn ein neuer </a:t>
            </a:r>
            <a:r>
              <a:rPr lang="de-DE" err="1">
                <a:latin typeface="Corbel"/>
                <a:ea typeface="+mn-lt"/>
                <a:cs typeface="+mn-lt"/>
              </a:rPr>
              <a:t>MainCommand</a:t>
            </a:r>
            <a:r>
              <a:rPr lang="de-DE">
                <a:ea typeface="+mn-lt"/>
                <a:cs typeface="+mn-lt"/>
              </a:rPr>
              <a:t> (z. B. </a:t>
            </a:r>
            <a:r>
              <a:rPr lang="de-DE">
                <a:latin typeface="Corbel"/>
                <a:ea typeface="+mn-lt"/>
                <a:cs typeface="+mn-lt"/>
              </a:rPr>
              <a:t>UPDATE_USER</a:t>
            </a:r>
            <a:r>
              <a:rPr lang="de-DE">
                <a:ea typeface="+mn-lt"/>
                <a:cs typeface="+mn-lt"/>
              </a:rPr>
              <a:t>) hinzugefügt wird, muss </a:t>
            </a:r>
            <a:r>
              <a:rPr lang="de-DE" err="1">
                <a:latin typeface="Corbel"/>
                <a:ea typeface="+mn-lt"/>
                <a:cs typeface="+mn-lt"/>
              </a:rPr>
              <a:t>HotelBookingCLI</a:t>
            </a:r>
            <a:r>
              <a:rPr lang="de-DE">
                <a:ea typeface="+mn-lt"/>
                <a:cs typeface="+mn-lt"/>
              </a:rPr>
              <a:t> geändert werden.</a:t>
            </a:r>
            <a:br>
              <a:rPr lang="de-DE">
                <a:ea typeface="+mn-lt"/>
                <a:cs typeface="+mn-lt"/>
              </a:rPr>
            </a:br>
            <a:r>
              <a:rPr lang="de-DE">
                <a:ea typeface="+mn-lt"/>
                <a:cs typeface="+mn-lt"/>
              </a:rPr>
              <a:t> (z.B. neue </a:t>
            </a:r>
            <a:r>
              <a:rPr lang="de-DE" err="1">
                <a:latin typeface="Corbel"/>
                <a:ea typeface="+mn-lt"/>
                <a:cs typeface="+mn-lt"/>
              </a:rPr>
              <a:t>case</a:t>
            </a:r>
            <a:r>
              <a:rPr lang="de-DE">
                <a:ea typeface="+mn-lt"/>
                <a:cs typeface="+mn-lt"/>
              </a:rPr>
              <a:t>-Zeilen schreiben.)</a:t>
            </a:r>
            <a:endParaRPr lang="de-DE"/>
          </a:p>
          <a:p>
            <a:pPr>
              <a:buClr>
                <a:srgbClr val="1287C3"/>
              </a:buClr>
            </a:pPr>
            <a:r>
              <a:rPr lang="de-DE">
                <a:ea typeface="+mn-lt"/>
                <a:cs typeface="+mn-lt"/>
              </a:rPr>
              <a:t>Direkte Kenntnis aller Interaction-Klassen (</a:t>
            </a:r>
            <a:r>
              <a:rPr lang="de-DE" err="1">
                <a:latin typeface="Corbel"/>
                <a:ea typeface="+mn-lt"/>
                <a:cs typeface="+mn-lt"/>
              </a:rPr>
              <a:t>UserInteraction</a:t>
            </a:r>
            <a:r>
              <a:rPr lang="de-DE">
                <a:ea typeface="+mn-lt"/>
                <a:cs typeface="+mn-lt"/>
              </a:rPr>
              <a:t>, </a:t>
            </a:r>
            <a:r>
              <a:rPr lang="de-DE" err="1">
                <a:latin typeface="Corbel"/>
                <a:ea typeface="+mn-lt"/>
                <a:cs typeface="+mn-lt"/>
              </a:rPr>
              <a:t>RoomBookingInteraction</a:t>
            </a:r>
            <a:r>
              <a:rPr lang="de-DE">
                <a:ea typeface="+mn-lt"/>
                <a:cs typeface="+mn-lt"/>
              </a:rPr>
              <a:t>, usw.):</a:t>
            </a:r>
            <a:br>
              <a:rPr lang="de-DE">
                <a:ea typeface="+mn-lt"/>
                <a:cs typeface="+mn-lt"/>
              </a:rPr>
            </a:br>
            <a:r>
              <a:rPr lang="de-DE">
                <a:ea typeface="+mn-lt"/>
                <a:cs typeface="+mn-lt"/>
              </a:rPr>
              <a:t> </a:t>
            </a:r>
            <a:r>
              <a:rPr lang="de-DE" err="1">
                <a:latin typeface="Corbel"/>
                <a:ea typeface="+mn-lt"/>
                <a:cs typeface="+mn-lt"/>
              </a:rPr>
              <a:t>HotelBookingCLI</a:t>
            </a:r>
            <a:r>
              <a:rPr lang="de-DE">
                <a:ea typeface="+mn-lt"/>
                <a:cs typeface="+mn-lt"/>
              </a:rPr>
              <a:t> ist abhängig von allen spezifischen Implementierungen → Erweiterung bedeutet Änderung dieser Klasse.</a:t>
            </a:r>
          </a:p>
          <a:p>
            <a:pPr>
              <a:lnSpc>
                <a:spcPct val="80000"/>
              </a:lnSpc>
              <a:spcBef>
                <a:spcPts val="20"/>
              </a:spcBef>
              <a:buClr>
                <a:srgbClr val="1287C3"/>
              </a:buClr>
            </a:pPr>
            <a:endParaRPr lang="de-DE"/>
          </a:p>
          <a:p>
            <a:pPr>
              <a:buClr>
                <a:srgbClr val="1287C3"/>
              </a:buClr>
            </a:pPr>
            <a:endParaRPr lang="de-DE"/>
          </a:p>
        </p:txBody>
      </p:sp>
      <p:pic>
        <p:nvPicPr>
          <p:cNvPr id="4" name="Grafik 3">
            <a:extLst>
              <a:ext uri="{FF2B5EF4-FFF2-40B4-BE49-F238E27FC236}">
                <a16:creationId xmlns:a16="http://schemas.microsoft.com/office/drawing/2014/main" id="{1DCCFA08-1471-C0B9-7DFD-B6DD2C3CC0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5642" y="1458226"/>
            <a:ext cx="5442972" cy="1964203"/>
          </a:xfrm>
          <a:prstGeom prst="rect">
            <a:avLst/>
          </a:prstGeom>
        </p:spPr>
      </p:pic>
      <p:sp>
        <p:nvSpPr>
          <p:cNvPr id="5" name="Rechteck: abgerundete Ecken 4">
            <a:extLst>
              <a:ext uri="{FF2B5EF4-FFF2-40B4-BE49-F238E27FC236}">
                <a16:creationId xmlns:a16="http://schemas.microsoft.com/office/drawing/2014/main" id="{AE5E2843-5178-BAAE-FC79-3B3CEE454A60}"/>
              </a:ext>
            </a:extLst>
          </p:cNvPr>
          <p:cNvSpPr/>
          <p:nvPr/>
        </p:nvSpPr>
        <p:spPr>
          <a:xfrm>
            <a:off x="4525856" y="1950830"/>
            <a:ext cx="1810279" cy="663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Siehe Code</a:t>
            </a:r>
          </a:p>
          <a:p>
            <a:pPr algn="ctr"/>
            <a:r>
              <a:rPr lang="de-DE"/>
              <a:t>(switch-</a:t>
            </a:r>
            <a:r>
              <a:rPr lang="de-DE" err="1"/>
              <a:t>case</a:t>
            </a:r>
            <a:r>
              <a:rPr lang="de-DE"/>
              <a:t>)</a:t>
            </a:r>
          </a:p>
        </p:txBody>
      </p:sp>
      <p:sp>
        <p:nvSpPr>
          <p:cNvPr id="6" name="Foliennummernplatzhalter 5">
            <a:extLst>
              <a:ext uri="{FF2B5EF4-FFF2-40B4-BE49-F238E27FC236}">
                <a16:creationId xmlns:a16="http://schemas.microsoft.com/office/drawing/2014/main" id="{DE7F763E-9B47-7666-CC1A-7F40D19B37D5}"/>
              </a:ext>
            </a:extLst>
          </p:cNvPr>
          <p:cNvSpPr>
            <a:spLocks noGrp="1"/>
          </p:cNvSpPr>
          <p:nvPr>
            <p:ph type="sldNum" sz="quarter" idx="12"/>
          </p:nvPr>
        </p:nvSpPr>
        <p:spPr/>
        <p:txBody>
          <a:bodyPr/>
          <a:lstStyle/>
          <a:p>
            <a:fld id="{D57F1E4F-1CFF-5643-939E-217C01CDF565}" type="slidenum">
              <a:rPr lang="en-US" smtClean="0"/>
              <a:pPr/>
              <a:t>22</a:t>
            </a:fld>
            <a:endParaRPr lang="en-US"/>
          </a:p>
        </p:txBody>
      </p:sp>
    </p:spTree>
    <p:extLst>
      <p:ext uri="{BB962C8B-B14F-4D97-AF65-F5344CB8AC3E}">
        <p14:creationId xmlns:p14="http://schemas.microsoft.com/office/powerpoint/2010/main" val="221627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EE24B6-4DF8-00B0-3209-A6EB45AC6EE9}"/>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a:p>
            <a:endParaRPr lang="de-DE"/>
          </a:p>
        </p:txBody>
      </p:sp>
      <p:pic>
        <p:nvPicPr>
          <p:cNvPr id="4" name="Grafik 3">
            <a:extLst>
              <a:ext uri="{FF2B5EF4-FFF2-40B4-BE49-F238E27FC236}">
                <a16:creationId xmlns:a16="http://schemas.microsoft.com/office/drawing/2014/main" id="{0BA4D383-AB33-E052-37A0-5ACBA97CD8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879" y="1844049"/>
            <a:ext cx="7955589" cy="4009062"/>
          </a:xfrm>
          <a:prstGeom prst="rect">
            <a:avLst/>
          </a:prstGeom>
        </p:spPr>
      </p:pic>
      <p:sp>
        <p:nvSpPr>
          <p:cNvPr id="3" name="Foliennummernplatzhalter 2">
            <a:extLst>
              <a:ext uri="{FF2B5EF4-FFF2-40B4-BE49-F238E27FC236}">
                <a16:creationId xmlns:a16="http://schemas.microsoft.com/office/drawing/2014/main" id="{103EA0AD-691C-EB36-E0C0-BD9AC2AEBCE8}"/>
              </a:ext>
            </a:extLst>
          </p:cNvPr>
          <p:cNvSpPr>
            <a:spLocks noGrp="1"/>
          </p:cNvSpPr>
          <p:nvPr>
            <p:ph type="sldNum" sz="quarter" idx="12"/>
          </p:nvPr>
        </p:nvSpPr>
        <p:spPr/>
        <p:txBody>
          <a:bodyPr/>
          <a:lstStyle/>
          <a:p>
            <a:fld id="{D57F1E4F-1CFF-5643-939E-217C01CDF565}" type="slidenum">
              <a:rPr lang="en-US" smtClean="0"/>
              <a:pPr/>
              <a:t>23</a:t>
            </a:fld>
            <a:endParaRPr lang="en-US"/>
          </a:p>
        </p:txBody>
      </p:sp>
    </p:spTree>
    <p:extLst>
      <p:ext uri="{BB962C8B-B14F-4D97-AF65-F5344CB8AC3E}">
        <p14:creationId xmlns:p14="http://schemas.microsoft.com/office/powerpoint/2010/main" val="362480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F2CA6-32A9-5608-C689-1B29FBA0D08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77DD55-55DD-94D7-DEAB-69ADB7AFBF88}"/>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a:p>
            <a:endParaRPr lang="de-DE"/>
          </a:p>
        </p:txBody>
      </p:sp>
      <p:pic>
        <p:nvPicPr>
          <p:cNvPr id="4" name="Graphic 3">
            <a:extLst>
              <a:ext uri="{FF2B5EF4-FFF2-40B4-BE49-F238E27FC236}">
                <a16:creationId xmlns:a16="http://schemas.microsoft.com/office/drawing/2014/main" id="{3B79B117-5492-0414-119E-A5B113A3D0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8266" y="4166115"/>
            <a:ext cx="4444187" cy="2802423"/>
          </a:xfrm>
          <a:prstGeom prst="rect">
            <a:avLst/>
          </a:prstGeom>
        </p:spPr>
      </p:pic>
      <p:pic>
        <p:nvPicPr>
          <p:cNvPr id="6" name="Graphic 5">
            <a:extLst>
              <a:ext uri="{FF2B5EF4-FFF2-40B4-BE49-F238E27FC236}">
                <a16:creationId xmlns:a16="http://schemas.microsoft.com/office/drawing/2014/main" id="{D1775409-4F8E-B2BF-83CD-51E33A8BE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4238" y="4162063"/>
            <a:ext cx="3554087" cy="2095894"/>
          </a:xfrm>
          <a:prstGeom prst="rect">
            <a:avLst/>
          </a:prstGeom>
        </p:spPr>
      </p:pic>
      <p:pic>
        <p:nvPicPr>
          <p:cNvPr id="8" name="Graphic 7">
            <a:extLst>
              <a:ext uri="{FF2B5EF4-FFF2-40B4-BE49-F238E27FC236}">
                <a16:creationId xmlns:a16="http://schemas.microsoft.com/office/drawing/2014/main" id="{11CCFA29-E1BF-1434-8388-3CCD5D60DE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5770" y="655286"/>
            <a:ext cx="8990359" cy="3901199"/>
          </a:xfrm>
          <a:prstGeom prst="rect">
            <a:avLst/>
          </a:prstGeom>
        </p:spPr>
      </p:pic>
      <p:sp>
        <p:nvSpPr>
          <p:cNvPr id="3" name="Textfeld 2">
            <a:extLst>
              <a:ext uri="{FF2B5EF4-FFF2-40B4-BE49-F238E27FC236}">
                <a16:creationId xmlns:a16="http://schemas.microsoft.com/office/drawing/2014/main" id="{7CE9928E-5AC9-967F-EDBF-410FC883CDD8}"/>
              </a:ext>
            </a:extLst>
          </p:cNvPr>
          <p:cNvSpPr txBox="1"/>
          <p:nvPr/>
        </p:nvSpPr>
        <p:spPr>
          <a:xfrm>
            <a:off x="3041315" y="1114925"/>
            <a:ext cx="30560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400" err="1"/>
              <a:t>HotelBookingCLI</a:t>
            </a:r>
            <a:r>
              <a:rPr lang="de-DE" sz="1400"/>
              <a:t> – </a:t>
            </a:r>
            <a:r>
              <a:rPr lang="de-DE" sz="1400" err="1"/>
              <a:t>execute</a:t>
            </a:r>
            <a:r>
              <a:rPr lang="de-DE" sz="1400"/>
              <a:t>()</a:t>
            </a:r>
          </a:p>
        </p:txBody>
      </p:sp>
      <p:sp>
        <p:nvSpPr>
          <p:cNvPr id="5" name="Foliennummernplatzhalter 4">
            <a:extLst>
              <a:ext uri="{FF2B5EF4-FFF2-40B4-BE49-F238E27FC236}">
                <a16:creationId xmlns:a16="http://schemas.microsoft.com/office/drawing/2014/main" id="{20822D88-BF2E-BA0D-DA5D-51DBCCE6525C}"/>
              </a:ext>
            </a:extLst>
          </p:cNvPr>
          <p:cNvSpPr>
            <a:spLocks noGrp="1"/>
          </p:cNvSpPr>
          <p:nvPr>
            <p:ph type="sldNum" sz="quarter" idx="12"/>
          </p:nvPr>
        </p:nvSpPr>
        <p:spPr/>
        <p:txBody>
          <a:bodyPr/>
          <a:lstStyle/>
          <a:p>
            <a:fld id="{D57F1E4F-1CFF-5643-939E-217C01CDF565}" type="slidenum">
              <a:rPr lang="en-US" smtClean="0"/>
              <a:pPr/>
              <a:t>24</a:t>
            </a:fld>
            <a:endParaRPr lang="en-US"/>
          </a:p>
        </p:txBody>
      </p:sp>
    </p:spTree>
    <p:extLst>
      <p:ext uri="{BB962C8B-B14F-4D97-AF65-F5344CB8AC3E}">
        <p14:creationId xmlns:p14="http://schemas.microsoft.com/office/powerpoint/2010/main" val="3227310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A379-FCBC-38A9-0D8C-7C196878721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D5DEB28-4D55-766A-0DA5-3467CB489FB9}"/>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p:txBody>
      </p:sp>
      <p:sp>
        <p:nvSpPr>
          <p:cNvPr id="3" name="Inhaltsplatzhalter 2">
            <a:extLst>
              <a:ext uri="{FF2B5EF4-FFF2-40B4-BE49-F238E27FC236}">
                <a16:creationId xmlns:a16="http://schemas.microsoft.com/office/drawing/2014/main" id="{F686F622-1174-9749-C79F-92397D7C469A}"/>
              </a:ext>
            </a:extLst>
          </p:cNvPr>
          <p:cNvSpPr>
            <a:spLocks noGrp="1"/>
          </p:cNvSpPr>
          <p:nvPr>
            <p:ph idx="1"/>
          </p:nvPr>
        </p:nvSpPr>
        <p:spPr>
          <a:xfrm>
            <a:off x="1416791" y="1760316"/>
            <a:ext cx="10433472" cy="5689922"/>
          </a:xfrm>
        </p:spPr>
        <p:txBody>
          <a:bodyPr>
            <a:normAutofit/>
          </a:bodyPr>
          <a:lstStyle/>
          <a:p>
            <a:pPr marL="0" indent="0">
              <a:buNone/>
            </a:pPr>
            <a:r>
              <a:rPr lang="de-DE"/>
              <a:t>Negativbeispiel – </a:t>
            </a:r>
            <a:r>
              <a:rPr lang="de-DE" sz="2200" err="1"/>
              <a:t>HotelBookingCLI</a:t>
            </a:r>
            <a:r>
              <a:rPr lang="de-DE"/>
              <a:t> - Lösung </a:t>
            </a:r>
          </a:p>
          <a:p>
            <a:pPr marL="0" indent="0">
              <a:buClr>
                <a:srgbClr val="30ACEC">
                  <a:lumMod val="75000"/>
                </a:srgbClr>
              </a:buClr>
              <a:buNone/>
            </a:pPr>
            <a:endParaRPr lang="de-DE"/>
          </a:p>
          <a:p>
            <a:pPr marL="0" indent="0">
              <a:buNone/>
            </a:pPr>
            <a:r>
              <a:rPr lang="de-DE"/>
              <a:t>Verbesserung:</a:t>
            </a:r>
          </a:p>
          <a:p>
            <a:r>
              <a:rPr lang="de-DE">
                <a:ea typeface="+mn-lt"/>
                <a:cs typeface="+mn-lt"/>
              </a:rPr>
              <a:t>neues gemeinsames Interface, z.B. </a:t>
            </a:r>
            <a:r>
              <a:rPr lang="de-DE" err="1">
                <a:latin typeface="Corbel"/>
                <a:ea typeface="+mn-lt"/>
                <a:cs typeface="+mn-lt"/>
              </a:rPr>
              <a:t>CommandHandler</a:t>
            </a:r>
            <a:r>
              <a:rPr lang="de-DE">
                <a:ea typeface="+mn-lt"/>
                <a:cs typeface="+mn-lt"/>
              </a:rPr>
              <a:t>.</a:t>
            </a:r>
          </a:p>
          <a:p>
            <a:pPr>
              <a:buClr>
                <a:srgbClr val="1287C3"/>
              </a:buClr>
            </a:pPr>
            <a:r>
              <a:rPr lang="de-DE">
                <a:ea typeface="+mn-lt"/>
                <a:cs typeface="+mn-lt"/>
              </a:rPr>
              <a:t>Jede Aktion (z.B. </a:t>
            </a:r>
            <a:r>
              <a:rPr lang="de-DE" err="1">
                <a:latin typeface="Corbel"/>
                <a:ea typeface="+mn-lt"/>
                <a:cs typeface="+mn-lt"/>
              </a:rPr>
              <a:t>CreateUserHandler</a:t>
            </a:r>
            <a:r>
              <a:rPr lang="de-DE">
                <a:ea typeface="+mn-lt"/>
                <a:cs typeface="+mn-lt"/>
              </a:rPr>
              <a:t>, </a:t>
            </a:r>
            <a:r>
              <a:rPr lang="de-DE" err="1">
                <a:latin typeface="Corbel"/>
                <a:ea typeface="+mn-lt"/>
                <a:cs typeface="+mn-lt"/>
              </a:rPr>
              <a:t>GetUserHandler</a:t>
            </a:r>
            <a:r>
              <a:rPr lang="de-DE">
                <a:ea typeface="+mn-lt"/>
                <a:cs typeface="+mn-lt"/>
              </a:rPr>
              <a:t>, etc.) implementiert dieses Interface.</a:t>
            </a:r>
            <a:endParaRPr lang="de-DE"/>
          </a:p>
          <a:p>
            <a:pPr>
              <a:buClr>
                <a:srgbClr val="1287C3"/>
              </a:buClr>
            </a:pPr>
            <a:r>
              <a:rPr lang="de-DE" err="1">
                <a:latin typeface="Corbel"/>
                <a:ea typeface="+mn-lt"/>
                <a:cs typeface="+mn-lt"/>
              </a:rPr>
              <a:t>HotelBookingCLI</a:t>
            </a:r>
            <a:r>
              <a:rPr lang="de-DE">
                <a:ea typeface="+mn-lt"/>
                <a:cs typeface="+mn-lt"/>
              </a:rPr>
              <a:t> hält nur eine </a:t>
            </a:r>
            <a:r>
              <a:rPr lang="de-DE" err="1">
                <a:ea typeface="+mn-lt"/>
                <a:cs typeface="+mn-lt"/>
              </a:rPr>
              <a:t>Map</a:t>
            </a:r>
            <a:r>
              <a:rPr lang="de-DE">
                <a:ea typeface="+mn-lt"/>
                <a:cs typeface="+mn-lt"/>
              </a:rPr>
              <a:t>&lt;</a:t>
            </a:r>
            <a:r>
              <a:rPr lang="de-DE" err="1">
                <a:ea typeface="+mn-lt"/>
                <a:cs typeface="+mn-lt"/>
              </a:rPr>
              <a:t>MainCommands</a:t>
            </a:r>
            <a:r>
              <a:rPr lang="de-DE">
                <a:ea typeface="+mn-lt"/>
                <a:cs typeface="+mn-lt"/>
              </a:rPr>
              <a:t>, </a:t>
            </a:r>
            <a:r>
              <a:rPr lang="de-DE" err="1">
                <a:ea typeface="+mn-lt"/>
                <a:cs typeface="+mn-lt"/>
              </a:rPr>
              <a:t>CommandHandler</a:t>
            </a:r>
            <a:r>
              <a:rPr lang="de-DE">
                <a:ea typeface="+mn-lt"/>
                <a:cs typeface="+mn-lt"/>
              </a:rPr>
              <a:t>&gt;.</a:t>
            </a:r>
            <a:endParaRPr lang="de-DE"/>
          </a:p>
          <a:p>
            <a:pPr>
              <a:buClr>
                <a:srgbClr val="1287C3"/>
              </a:buClr>
            </a:pPr>
            <a:r>
              <a:rPr lang="de-DE">
                <a:ea typeface="+mn-lt"/>
                <a:cs typeface="+mn-lt"/>
              </a:rPr>
              <a:t>Bei neuen </a:t>
            </a:r>
            <a:r>
              <a:rPr lang="de-DE" err="1">
                <a:ea typeface="+mn-lt"/>
                <a:cs typeface="+mn-lt"/>
              </a:rPr>
              <a:t>Commands</a:t>
            </a:r>
            <a:r>
              <a:rPr lang="de-DE">
                <a:ea typeface="+mn-lt"/>
                <a:cs typeface="+mn-lt"/>
              </a:rPr>
              <a:t> → nur neue </a:t>
            </a:r>
            <a:r>
              <a:rPr lang="de-DE" err="1">
                <a:ea typeface="+mn-lt"/>
                <a:cs typeface="+mn-lt"/>
              </a:rPr>
              <a:t>Handlerklasse</a:t>
            </a:r>
            <a:r>
              <a:rPr lang="de-DE">
                <a:ea typeface="+mn-lt"/>
                <a:cs typeface="+mn-lt"/>
              </a:rPr>
              <a:t> + Registrierung in </a:t>
            </a:r>
            <a:r>
              <a:rPr lang="de-DE" err="1">
                <a:ea typeface="+mn-lt"/>
                <a:cs typeface="+mn-lt"/>
              </a:rPr>
              <a:t>Map</a:t>
            </a:r>
            <a:r>
              <a:rPr lang="de-DE">
                <a:ea typeface="+mn-lt"/>
                <a:cs typeface="+mn-lt"/>
              </a:rPr>
              <a:t>, keine Änderung am CLI-Code!</a:t>
            </a:r>
            <a:endParaRPr lang="de-DE"/>
          </a:p>
          <a:p>
            <a:pPr>
              <a:buClr>
                <a:srgbClr val="1287C3"/>
              </a:buClr>
            </a:pPr>
            <a:endParaRPr lang="de-DE">
              <a:ea typeface="+mn-lt"/>
              <a:cs typeface="+mn-lt"/>
            </a:endParaRPr>
          </a:p>
          <a:p>
            <a:pPr>
              <a:lnSpc>
                <a:spcPct val="80000"/>
              </a:lnSpc>
              <a:spcBef>
                <a:spcPts val="20"/>
              </a:spcBef>
              <a:buClr>
                <a:srgbClr val="1287C3"/>
              </a:buClr>
            </a:pPr>
            <a:endParaRPr lang="de-DE"/>
          </a:p>
          <a:p>
            <a:pPr>
              <a:buClr>
                <a:srgbClr val="1287C3"/>
              </a:buClr>
            </a:pPr>
            <a:endParaRPr lang="de-DE"/>
          </a:p>
        </p:txBody>
      </p:sp>
      <p:sp>
        <p:nvSpPr>
          <p:cNvPr id="4" name="Foliennummernplatzhalter 3">
            <a:extLst>
              <a:ext uri="{FF2B5EF4-FFF2-40B4-BE49-F238E27FC236}">
                <a16:creationId xmlns:a16="http://schemas.microsoft.com/office/drawing/2014/main" id="{64551D46-574A-8B7F-AE5B-62104770BA77}"/>
              </a:ext>
            </a:extLst>
          </p:cNvPr>
          <p:cNvSpPr>
            <a:spLocks noGrp="1"/>
          </p:cNvSpPr>
          <p:nvPr>
            <p:ph type="sldNum" sz="quarter" idx="12"/>
          </p:nvPr>
        </p:nvSpPr>
        <p:spPr/>
        <p:txBody>
          <a:bodyPr/>
          <a:lstStyle/>
          <a:p>
            <a:fld id="{D57F1E4F-1CFF-5643-939E-217C01CDF565}" type="slidenum">
              <a:rPr lang="en-US" smtClean="0"/>
              <a:pPr/>
              <a:t>25</a:t>
            </a:fld>
            <a:endParaRPr lang="en-US"/>
          </a:p>
        </p:txBody>
      </p:sp>
    </p:spTree>
    <p:extLst>
      <p:ext uri="{BB962C8B-B14F-4D97-AF65-F5344CB8AC3E}">
        <p14:creationId xmlns:p14="http://schemas.microsoft.com/office/powerpoint/2010/main" val="999942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56158-306B-6E80-DB67-0785F66584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5D223BE-DBA6-4DBE-E361-18984009B220}"/>
              </a:ext>
            </a:extLst>
          </p:cNvPr>
          <p:cNvSpPr>
            <a:spLocks noGrp="1"/>
          </p:cNvSpPr>
          <p:nvPr>
            <p:ph type="title"/>
          </p:nvPr>
        </p:nvSpPr>
        <p:spPr>
          <a:xfrm>
            <a:off x="2169146" y="965"/>
            <a:ext cx="10018713" cy="1752599"/>
          </a:xfrm>
        </p:spPr>
        <p:txBody>
          <a:bodyPr/>
          <a:lstStyle/>
          <a:p>
            <a:r>
              <a:rPr lang="de-DE"/>
              <a:t>DIP – </a:t>
            </a:r>
            <a:r>
              <a:rPr lang="de-DE" err="1"/>
              <a:t>Dependency</a:t>
            </a:r>
            <a:r>
              <a:rPr lang="de-DE"/>
              <a:t> Inversion </a:t>
            </a:r>
            <a:r>
              <a:rPr lang="de-DE" err="1"/>
              <a:t>Principle</a:t>
            </a:r>
          </a:p>
        </p:txBody>
      </p:sp>
      <p:sp>
        <p:nvSpPr>
          <p:cNvPr id="3" name="Inhaltsplatzhalter 2">
            <a:extLst>
              <a:ext uri="{FF2B5EF4-FFF2-40B4-BE49-F238E27FC236}">
                <a16:creationId xmlns:a16="http://schemas.microsoft.com/office/drawing/2014/main" id="{FDC1111C-05B8-99E9-85DF-C851C4FCCCD6}"/>
              </a:ext>
            </a:extLst>
          </p:cNvPr>
          <p:cNvSpPr>
            <a:spLocks noGrp="1"/>
          </p:cNvSpPr>
          <p:nvPr>
            <p:ph idx="1"/>
          </p:nvPr>
        </p:nvSpPr>
        <p:spPr>
          <a:xfrm>
            <a:off x="1445727" y="1451658"/>
            <a:ext cx="3744925" cy="3645062"/>
          </a:xfrm>
        </p:spPr>
        <p:txBody>
          <a:bodyPr vert="horz" lIns="91440" tIns="45720" rIns="91440" bIns="45720" rtlCol="0" anchor="ctr">
            <a:noAutofit/>
          </a:bodyPr>
          <a:lstStyle/>
          <a:p>
            <a:pPr marL="0" indent="0">
              <a:buNone/>
            </a:pPr>
            <a:r>
              <a:rPr lang="de-DE" sz="2000"/>
              <a:t>Positivbeispiel –  </a:t>
            </a:r>
            <a:r>
              <a:rPr lang="de-DE" sz="2000" err="1"/>
              <a:t>RestaurantTableBookingService</a:t>
            </a:r>
            <a:br>
              <a:rPr lang="de-DE" sz="2000"/>
            </a:br>
            <a:endParaRPr lang="de-DE" sz="2000"/>
          </a:p>
          <a:p>
            <a:pPr marL="0" indent="0">
              <a:buNone/>
            </a:pPr>
            <a:r>
              <a:rPr lang="de-DE" sz="2000"/>
              <a:t>Warum erfüllt?</a:t>
            </a:r>
          </a:p>
          <a:p>
            <a:pPr marL="342900" indent="-342900">
              <a:lnSpc>
                <a:spcPct val="90000"/>
              </a:lnSpc>
              <a:spcBef>
                <a:spcPts val="20"/>
              </a:spcBef>
            </a:pPr>
            <a:r>
              <a:rPr lang="de-DE" sz="2000" err="1"/>
              <a:t>IRepository</a:t>
            </a:r>
            <a:r>
              <a:rPr lang="de-DE" sz="2000"/>
              <a:t> ist ein Interface </a:t>
            </a:r>
          </a:p>
          <a:p>
            <a:pPr marL="342900" indent="-342900">
              <a:lnSpc>
                <a:spcPct val="90000"/>
              </a:lnSpc>
              <a:spcBef>
                <a:spcPts val="20"/>
              </a:spcBef>
            </a:pPr>
            <a:r>
              <a:rPr lang="de-DE" sz="2000"/>
              <a:t>Konkrete Implementierungen werden über den Konstruktor injiziert </a:t>
            </a:r>
          </a:p>
          <a:p>
            <a:pPr marL="342900" indent="-342900">
              <a:lnSpc>
                <a:spcPct val="90000"/>
              </a:lnSpc>
              <a:spcBef>
                <a:spcPts val="20"/>
              </a:spcBef>
            </a:pPr>
            <a:r>
              <a:rPr lang="de-DE" sz="2000"/>
              <a:t>Der Service weiß nicht, welche konkrete Datenbank oder Technik dahintersteckt</a:t>
            </a:r>
          </a:p>
        </p:txBody>
      </p:sp>
      <p:pic>
        <p:nvPicPr>
          <p:cNvPr id="6" name="Grafik 5">
            <a:extLst>
              <a:ext uri="{FF2B5EF4-FFF2-40B4-BE49-F238E27FC236}">
                <a16:creationId xmlns:a16="http://schemas.microsoft.com/office/drawing/2014/main" id="{82E6F483-D930-1F84-4623-6EC9D1776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9849" y="1540933"/>
            <a:ext cx="6941633" cy="5159022"/>
          </a:xfrm>
          <a:prstGeom prst="rect">
            <a:avLst/>
          </a:prstGeom>
        </p:spPr>
      </p:pic>
      <p:sp>
        <p:nvSpPr>
          <p:cNvPr id="4" name="Foliennummernplatzhalter 3">
            <a:extLst>
              <a:ext uri="{FF2B5EF4-FFF2-40B4-BE49-F238E27FC236}">
                <a16:creationId xmlns:a16="http://schemas.microsoft.com/office/drawing/2014/main" id="{84400983-EED8-D645-5687-C1657D26C805}"/>
              </a:ext>
            </a:extLst>
          </p:cNvPr>
          <p:cNvSpPr>
            <a:spLocks noGrp="1"/>
          </p:cNvSpPr>
          <p:nvPr>
            <p:ph type="sldNum" sz="quarter" idx="12"/>
          </p:nvPr>
        </p:nvSpPr>
        <p:spPr/>
        <p:txBody>
          <a:bodyPr/>
          <a:lstStyle/>
          <a:p>
            <a:fld id="{D57F1E4F-1CFF-5643-939E-217C01CDF565}" type="slidenum">
              <a:rPr lang="en-US" smtClean="0"/>
              <a:pPr/>
              <a:t>26</a:t>
            </a:fld>
            <a:endParaRPr lang="en-US"/>
          </a:p>
        </p:txBody>
      </p:sp>
    </p:spTree>
    <p:extLst>
      <p:ext uri="{BB962C8B-B14F-4D97-AF65-F5344CB8AC3E}">
        <p14:creationId xmlns:p14="http://schemas.microsoft.com/office/powerpoint/2010/main" val="1186670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B4D4-00DD-A75A-6A8A-A7B84D8580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A0885-13E2-1A63-6AA7-81BF4B977EFF}"/>
              </a:ext>
            </a:extLst>
          </p:cNvPr>
          <p:cNvSpPr>
            <a:spLocks noGrp="1"/>
          </p:cNvSpPr>
          <p:nvPr>
            <p:ph type="title"/>
          </p:nvPr>
        </p:nvSpPr>
        <p:spPr>
          <a:xfrm>
            <a:off x="2169146" y="965"/>
            <a:ext cx="10018713" cy="1752599"/>
          </a:xfrm>
        </p:spPr>
        <p:txBody>
          <a:bodyPr/>
          <a:lstStyle/>
          <a:p>
            <a:r>
              <a:rPr lang="de-DE"/>
              <a:t>DIP – </a:t>
            </a:r>
            <a:r>
              <a:rPr lang="de-DE" err="1"/>
              <a:t>Dependency</a:t>
            </a:r>
            <a:r>
              <a:rPr lang="de-DE"/>
              <a:t> Inversion </a:t>
            </a:r>
            <a:r>
              <a:rPr lang="de-DE" err="1"/>
              <a:t>Principle</a:t>
            </a:r>
          </a:p>
        </p:txBody>
      </p:sp>
      <p:sp>
        <p:nvSpPr>
          <p:cNvPr id="3" name="Inhaltsplatzhalter 2">
            <a:extLst>
              <a:ext uri="{FF2B5EF4-FFF2-40B4-BE49-F238E27FC236}">
                <a16:creationId xmlns:a16="http://schemas.microsoft.com/office/drawing/2014/main" id="{1183F9C6-94BD-64A2-090C-BCF5AD856610}"/>
              </a:ext>
            </a:extLst>
          </p:cNvPr>
          <p:cNvSpPr>
            <a:spLocks noGrp="1"/>
          </p:cNvSpPr>
          <p:nvPr>
            <p:ph idx="1"/>
          </p:nvPr>
        </p:nvSpPr>
        <p:spPr>
          <a:xfrm>
            <a:off x="1445727" y="1451658"/>
            <a:ext cx="3199296" cy="4548173"/>
          </a:xfrm>
        </p:spPr>
        <p:txBody>
          <a:bodyPr vert="horz" lIns="91440" tIns="45720" rIns="91440" bIns="45720" rtlCol="0" anchor="ctr">
            <a:noAutofit/>
          </a:bodyPr>
          <a:lstStyle/>
          <a:p>
            <a:pPr marL="0" indent="0">
              <a:buNone/>
            </a:pPr>
            <a:r>
              <a:rPr lang="de-DE" sz="2000"/>
              <a:t>Negativbeispiel– </a:t>
            </a:r>
            <a:r>
              <a:rPr lang="de-DE" sz="2000" err="1"/>
              <a:t>ParkingSpotInteraction</a:t>
            </a:r>
            <a:br>
              <a:rPr lang="de-DE" sz="2000"/>
            </a:br>
            <a:endParaRPr lang="de-DE" sz="2000"/>
          </a:p>
          <a:p>
            <a:pPr marL="0" indent="0">
              <a:buNone/>
            </a:pPr>
            <a:r>
              <a:rPr lang="de-DE" sz="2000"/>
              <a:t>Warum nicht erfüllt?</a:t>
            </a:r>
          </a:p>
          <a:p>
            <a:pPr marL="342900" indent="-342900">
              <a:lnSpc>
                <a:spcPct val="90000"/>
              </a:lnSpc>
              <a:spcBef>
                <a:spcPts val="20"/>
              </a:spcBef>
            </a:pPr>
            <a:r>
              <a:rPr lang="de-DE" sz="2000" err="1"/>
              <a:t>ParkingSpotInteraction</a:t>
            </a:r>
            <a:r>
              <a:rPr lang="de-DE" sz="2000"/>
              <a:t> ruft direkt die implementierten </a:t>
            </a:r>
            <a:r>
              <a:rPr lang="de-DE" sz="2000" err="1"/>
              <a:t>Repositories</a:t>
            </a:r>
            <a:r>
              <a:rPr lang="de-DE" sz="2000"/>
              <a:t> auf (</a:t>
            </a:r>
            <a:r>
              <a:rPr lang="de-DE" sz="2000" err="1"/>
              <a:t>UserRepository</a:t>
            </a:r>
            <a:r>
              <a:rPr lang="de-DE" sz="2000"/>
              <a:t>) und erstellt sie über </a:t>
            </a:r>
            <a:r>
              <a:rPr lang="de-DE" sz="2000" err="1"/>
              <a:t>new</a:t>
            </a:r>
            <a:r>
              <a:rPr lang="de-DE" sz="2000"/>
              <a:t>()</a:t>
            </a:r>
          </a:p>
          <a:p>
            <a:pPr marL="342900" indent="-342900">
              <a:lnSpc>
                <a:spcPct val="90000"/>
              </a:lnSpc>
              <a:spcBef>
                <a:spcPts val="20"/>
              </a:spcBef>
              <a:buClr>
                <a:srgbClr val="1287C3"/>
              </a:buClr>
            </a:pPr>
            <a:endParaRPr lang="de-DE" sz="2000"/>
          </a:p>
        </p:txBody>
      </p:sp>
      <p:pic>
        <p:nvPicPr>
          <p:cNvPr id="4" name="Grafik 3">
            <a:extLst>
              <a:ext uri="{FF2B5EF4-FFF2-40B4-BE49-F238E27FC236}">
                <a16:creationId xmlns:a16="http://schemas.microsoft.com/office/drawing/2014/main" id="{AEF9D169-5D26-0E58-6F20-771C78330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632" y="1448583"/>
            <a:ext cx="7041347" cy="4799998"/>
          </a:xfrm>
          <a:prstGeom prst="rect">
            <a:avLst/>
          </a:prstGeom>
        </p:spPr>
      </p:pic>
      <p:sp>
        <p:nvSpPr>
          <p:cNvPr id="5" name="Rechteck 4">
            <a:extLst>
              <a:ext uri="{FF2B5EF4-FFF2-40B4-BE49-F238E27FC236}">
                <a16:creationId xmlns:a16="http://schemas.microsoft.com/office/drawing/2014/main" id="{9C309924-685D-6447-E918-DFFCDB251165}"/>
              </a:ext>
            </a:extLst>
          </p:cNvPr>
          <p:cNvSpPr/>
          <p:nvPr/>
        </p:nvSpPr>
        <p:spPr>
          <a:xfrm>
            <a:off x="4032794" y="6325606"/>
            <a:ext cx="7483287" cy="5351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a:t>Anmerkung:</a:t>
            </a:r>
            <a:br>
              <a:rPr lang="de-DE"/>
            </a:br>
            <a:r>
              <a:rPr lang="de-DE"/>
              <a:t>Äquivalent zu den </a:t>
            </a:r>
            <a:r>
              <a:rPr lang="de-DE" err="1"/>
              <a:t>Repositoryaufrufen</a:t>
            </a:r>
            <a:r>
              <a:rPr lang="de-DE"/>
              <a:t> werden die Services aufgerufen</a:t>
            </a:r>
          </a:p>
        </p:txBody>
      </p:sp>
      <p:sp>
        <p:nvSpPr>
          <p:cNvPr id="6" name="Foliennummernplatzhalter 5">
            <a:extLst>
              <a:ext uri="{FF2B5EF4-FFF2-40B4-BE49-F238E27FC236}">
                <a16:creationId xmlns:a16="http://schemas.microsoft.com/office/drawing/2014/main" id="{43252F00-EE3A-08D1-764F-F0931E44F0ED}"/>
              </a:ext>
            </a:extLst>
          </p:cNvPr>
          <p:cNvSpPr>
            <a:spLocks noGrp="1"/>
          </p:cNvSpPr>
          <p:nvPr>
            <p:ph type="sldNum" sz="quarter" idx="12"/>
          </p:nvPr>
        </p:nvSpPr>
        <p:spPr/>
        <p:txBody>
          <a:bodyPr/>
          <a:lstStyle/>
          <a:p>
            <a:fld id="{D57F1E4F-1CFF-5643-939E-217C01CDF565}" type="slidenum">
              <a:rPr lang="en-US" smtClean="0"/>
              <a:pPr/>
              <a:t>27</a:t>
            </a:fld>
            <a:endParaRPr lang="en-US"/>
          </a:p>
        </p:txBody>
      </p:sp>
    </p:spTree>
    <p:extLst>
      <p:ext uri="{BB962C8B-B14F-4D97-AF65-F5344CB8AC3E}">
        <p14:creationId xmlns:p14="http://schemas.microsoft.com/office/powerpoint/2010/main" val="1081505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D799-8D74-0883-206F-E8CE1BA3670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BAC25F-C96B-A539-EDB5-C3A3A85BC6EB}"/>
              </a:ext>
            </a:extLst>
          </p:cNvPr>
          <p:cNvSpPr>
            <a:spLocks noGrp="1"/>
          </p:cNvSpPr>
          <p:nvPr>
            <p:ph type="title"/>
          </p:nvPr>
        </p:nvSpPr>
        <p:spPr>
          <a:xfrm>
            <a:off x="2169146" y="965"/>
            <a:ext cx="10018713" cy="1752599"/>
          </a:xfrm>
        </p:spPr>
        <p:txBody>
          <a:bodyPr/>
          <a:lstStyle/>
          <a:p>
            <a:r>
              <a:rPr lang="de-DE"/>
              <a:t>DIP – </a:t>
            </a:r>
            <a:r>
              <a:rPr lang="de-DE" err="1"/>
              <a:t>Dependency</a:t>
            </a:r>
            <a:r>
              <a:rPr lang="de-DE"/>
              <a:t> Inversion </a:t>
            </a:r>
            <a:r>
              <a:rPr lang="de-DE" err="1"/>
              <a:t>Principle</a:t>
            </a:r>
          </a:p>
        </p:txBody>
      </p:sp>
      <p:sp>
        <p:nvSpPr>
          <p:cNvPr id="3" name="Inhaltsplatzhalter 2">
            <a:extLst>
              <a:ext uri="{FF2B5EF4-FFF2-40B4-BE49-F238E27FC236}">
                <a16:creationId xmlns:a16="http://schemas.microsoft.com/office/drawing/2014/main" id="{357B47D6-19BE-C0F2-0BC9-620A2518A9C3}"/>
              </a:ext>
            </a:extLst>
          </p:cNvPr>
          <p:cNvSpPr>
            <a:spLocks noGrp="1"/>
          </p:cNvSpPr>
          <p:nvPr>
            <p:ph idx="1"/>
          </p:nvPr>
        </p:nvSpPr>
        <p:spPr>
          <a:xfrm>
            <a:off x="1522892" y="1335911"/>
            <a:ext cx="3334333" cy="3645062"/>
          </a:xfrm>
        </p:spPr>
        <p:txBody>
          <a:bodyPr>
            <a:normAutofit fontScale="92500" lnSpcReduction="10000"/>
          </a:bodyPr>
          <a:lstStyle/>
          <a:p>
            <a:pPr marL="0" indent="0">
              <a:buNone/>
            </a:pPr>
            <a:r>
              <a:rPr lang="de-DE"/>
              <a:t>Negativbeispiel –  </a:t>
            </a:r>
            <a:r>
              <a:rPr lang="de-DE" err="1"/>
              <a:t>ParkingSpotInteraction</a:t>
            </a:r>
            <a:endParaRPr lang="de-DE"/>
          </a:p>
          <a:p>
            <a:pPr marL="0" indent="0">
              <a:buClr>
                <a:srgbClr val="1287C3"/>
              </a:buClr>
              <a:buNone/>
            </a:pPr>
            <a:endParaRPr lang="de-DE"/>
          </a:p>
          <a:p>
            <a:pPr marL="0" indent="0">
              <a:buNone/>
            </a:pPr>
            <a:r>
              <a:rPr lang="de-DE"/>
              <a:t>Verbesserung</a:t>
            </a:r>
          </a:p>
          <a:p>
            <a:pPr marL="342900" indent="-342900">
              <a:lnSpc>
                <a:spcPct val="90000"/>
              </a:lnSpc>
              <a:spcBef>
                <a:spcPts val="20"/>
              </a:spcBef>
            </a:pPr>
            <a:r>
              <a:rPr lang="de-DE" err="1"/>
              <a:t>ParkingSpotInteraction</a:t>
            </a:r>
            <a:r>
              <a:rPr lang="de-DE"/>
              <a:t> kennt nur Interfaces </a:t>
            </a:r>
          </a:p>
          <a:p>
            <a:pPr marL="342900" indent="-342900">
              <a:lnSpc>
                <a:spcPct val="90000"/>
              </a:lnSpc>
              <a:spcBef>
                <a:spcPts val="20"/>
              </a:spcBef>
              <a:buClr>
                <a:srgbClr val="1287C3"/>
              </a:buClr>
            </a:pPr>
            <a:r>
              <a:rPr lang="de-DE"/>
              <a:t>Die konkreten Implementierungen werden nicht mehr selbst erstellt</a:t>
            </a:r>
            <a:br>
              <a:rPr lang="de-DE"/>
            </a:br>
            <a:r>
              <a:rPr lang="de-DE"/>
              <a:t>(</a:t>
            </a:r>
            <a:r>
              <a:rPr lang="de-DE" err="1"/>
              <a:t>Constructor</a:t>
            </a:r>
            <a:r>
              <a:rPr lang="de-DE"/>
              <a:t> </a:t>
            </a:r>
            <a:r>
              <a:rPr lang="de-DE" err="1"/>
              <a:t>Injection</a:t>
            </a:r>
            <a:r>
              <a:rPr lang="de-DE"/>
              <a:t>)</a:t>
            </a:r>
          </a:p>
        </p:txBody>
      </p:sp>
      <p:pic>
        <p:nvPicPr>
          <p:cNvPr id="4" name="Grafik 3">
            <a:extLst>
              <a:ext uri="{FF2B5EF4-FFF2-40B4-BE49-F238E27FC236}">
                <a16:creationId xmlns:a16="http://schemas.microsoft.com/office/drawing/2014/main" id="{0EF5E024-80D0-B94D-13A4-F54CA97C9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1769" y="1333346"/>
            <a:ext cx="7734362" cy="4374572"/>
          </a:xfrm>
          <a:prstGeom prst="rect">
            <a:avLst/>
          </a:prstGeom>
        </p:spPr>
      </p:pic>
      <p:sp>
        <p:nvSpPr>
          <p:cNvPr id="6" name="Rechteck 5">
            <a:extLst>
              <a:ext uri="{FF2B5EF4-FFF2-40B4-BE49-F238E27FC236}">
                <a16:creationId xmlns:a16="http://schemas.microsoft.com/office/drawing/2014/main" id="{BB6BC9E1-C00B-D024-1BEE-9ABDB1B9F07B}"/>
              </a:ext>
            </a:extLst>
          </p:cNvPr>
          <p:cNvSpPr/>
          <p:nvPr/>
        </p:nvSpPr>
        <p:spPr>
          <a:xfrm>
            <a:off x="4032794" y="5862619"/>
            <a:ext cx="7483287" cy="998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de-DE"/>
              <a:t>Anmerkung:</a:t>
            </a:r>
            <a:br>
              <a:rPr lang="de-DE"/>
            </a:br>
            <a:r>
              <a:rPr lang="de-DE"/>
              <a:t>Äquivalent zu den </a:t>
            </a:r>
            <a:r>
              <a:rPr lang="de-DE" err="1"/>
              <a:t>Repositoryaufrufen</a:t>
            </a:r>
            <a:r>
              <a:rPr lang="de-DE"/>
              <a:t> werden die Services über eine </a:t>
            </a:r>
            <a:r>
              <a:rPr lang="de-DE" err="1"/>
              <a:t>Constructorinjection</a:t>
            </a:r>
            <a:r>
              <a:rPr lang="de-DE"/>
              <a:t> übergeben</a:t>
            </a:r>
          </a:p>
        </p:txBody>
      </p:sp>
      <p:sp>
        <p:nvSpPr>
          <p:cNvPr id="5" name="Foliennummernplatzhalter 4">
            <a:extLst>
              <a:ext uri="{FF2B5EF4-FFF2-40B4-BE49-F238E27FC236}">
                <a16:creationId xmlns:a16="http://schemas.microsoft.com/office/drawing/2014/main" id="{161781B7-D703-DF1B-68A5-FB69E681D103}"/>
              </a:ext>
            </a:extLst>
          </p:cNvPr>
          <p:cNvSpPr>
            <a:spLocks noGrp="1"/>
          </p:cNvSpPr>
          <p:nvPr>
            <p:ph type="sldNum" sz="quarter" idx="12"/>
          </p:nvPr>
        </p:nvSpPr>
        <p:spPr/>
        <p:txBody>
          <a:bodyPr/>
          <a:lstStyle/>
          <a:p>
            <a:fld id="{D57F1E4F-1CFF-5643-939E-217C01CDF565}" type="slidenum">
              <a:rPr lang="en-US" smtClean="0"/>
              <a:pPr/>
              <a:t>28</a:t>
            </a:fld>
            <a:endParaRPr lang="en-US"/>
          </a:p>
        </p:txBody>
      </p:sp>
    </p:spTree>
    <p:extLst>
      <p:ext uri="{BB962C8B-B14F-4D97-AF65-F5344CB8AC3E}">
        <p14:creationId xmlns:p14="http://schemas.microsoft.com/office/powerpoint/2010/main" val="3310491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B7854-1E27-15C5-6DDA-5637F0BFDC74}"/>
              </a:ext>
            </a:extLst>
          </p:cNvPr>
          <p:cNvSpPr>
            <a:spLocks noGrp="1"/>
          </p:cNvSpPr>
          <p:nvPr>
            <p:ph type="title"/>
          </p:nvPr>
        </p:nvSpPr>
        <p:spPr/>
        <p:txBody>
          <a:bodyPr/>
          <a:lstStyle/>
          <a:p>
            <a:r>
              <a:rPr lang="de-DE"/>
              <a:t>Weitere Prinzipien</a:t>
            </a:r>
          </a:p>
        </p:txBody>
      </p:sp>
      <p:sp>
        <p:nvSpPr>
          <p:cNvPr id="3" name="Textplatzhalter 2">
            <a:extLst>
              <a:ext uri="{FF2B5EF4-FFF2-40B4-BE49-F238E27FC236}">
                <a16:creationId xmlns:a16="http://schemas.microsoft.com/office/drawing/2014/main" id="{18626573-D69E-442A-AFC0-6A5CFE5B321A}"/>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8A897732-D274-3913-DD0D-CF217B2CE305}"/>
              </a:ext>
            </a:extLst>
          </p:cNvPr>
          <p:cNvSpPr>
            <a:spLocks noGrp="1"/>
          </p:cNvSpPr>
          <p:nvPr>
            <p:ph type="sldNum" sz="quarter" idx="12"/>
          </p:nvPr>
        </p:nvSpPr>
        <p:spPr/>
        <p:txBody>
          <a:bodyPr/>
          <a:lstStyle/>
          <a:p>
            <a:fld id="{D57F1E4F-1CFF-5643-939E-217C01CDF565}" type="slidenum">
              <a:rPr lang="en-US" smtClean="0"/>
              <a:pPr/>
              <a:t>29</a:t>
            </a:fld>
            <a:endParaRPr lang="en-US"/>
          </a:p>
        </p:txBody>
      </p:sp>
    </p:spTree>
    <p:extLst>
      <p:ext uri="{BB962C8B-B14F-4D97-AF65-F5344CB8AC3E}">
        <p14:creationId xmlns:p14="http://schemas.microsoft.com/office/powerpoint/2010/main" val="96719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91B2E-F5BD-A67A-9979-80F451842F1B}"/>
              </a:ext>
            </a:extLst>
          </p:cNvPr>
          <p:cNvSpPr>
            <a:spLocks noGrp="1"/>
          </p:cNvSpPr>
          <p:nvPr>
            <p:ph type="title"/>
          </p:nvPr>
        </p:nvSpPr>
        <p:spPr/>
        <p:txBody>
          <a:bodyPr/>
          <a:lstStyle/>
          <a:p>
            <a:r>
              <a:rPr lang="de-DE"/>
              <a:t>Einführung</a:t>
            </a:r>
          </a:p>
        </p:txBody>
      </p:sp>
      <p:sp>
        <p:nvSpPr>
          <p:cNvPr id="3" name="Inhaltsplatzhalter 2">
            <a:extLst>
              <a:ext uri="{FF2B5EF4-FFF2-40B4-BE49-F238E27FC236}">
                <a16:creationId xmlns:a16="http://schemas.microsoft.com/office/drawing/2014/main" id="{12A05650-A5D2-6280-F6D4-44147E3D0CB4}"/>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398CAC0B-712F-7EA7-FC81-F548F734A886}"/>
              </a:ext>
            </a:extLst>
          </p:cNvPr>
          <p:cNvSpPr>
            <a:spLocks noGrp="1"/>
          </p:cNvSpPr>
          <p:nvPr>
            <p:ph type="sldNum" sz="quarter" idx="12"/>
          </p:nvPr>
        </p:nvSpPr>
        <p:spPr>
          <a:xfrm>
            <a:off x="11640833" y="6492875"/>
            <a:ext cx="551167" cy="365125"/>
          </a:xfrm>
        </p:spPr>
        <p:txBody>
          <a:bodyPr/>
          <a:lstStyle/>
          <a:p>
            <a:fld id="{D57F1E4F-1CFF-5643-939E-217C01CDF565}" type="slidenum">
              <a:rPr lang="en-US" smtClean="0"/>
              <a:pPr/>
              <a:t>3</a:t>
            </a:fld>
            <a:endParaRPr lang="en-US"/>
          </a:p>
        </p:txBody>
      </p:sp>
    </p:spTree>
    <p:extLst>
      <p:ext uri="{BB962C8B-B14F-4D97-AF65-F5344CB8AC3E}">
        <p14:creationId xmlns:p14="http://schemas.microsoft.com/office/powerpoint/2010/main" val="3767981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BA3FB-7D44-D2CB-197B-4D89EEEFE05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F5FC71-04F1-161A-C461-414DBCB80FFA}"/>
              </a:ext>
            </a:extLst>
          </p:cNvPr>
          <p:cNvSpPr>
            <a:spLocks noGrp="1"/>
          </p:cNvSpPr>
          <p:nvPr>
            <p:ph type="title"/>
          </p:nvPr>
        </p:nvSpPr>
        <p:spPr>
          <a:xfrm>
            <a:off x="2169146" y="965"/>
            <a:ext cx="10018713" cy="1752599"/>
          </a:xfrm>
        </p:spPr>
        <p:txBody>
          <a:bodyPr/>
          <a:lstStyle/>
          <a:p>
            <a:r>
              <a:rPr lang="de-DE"/>
              <a:t>GRASP – geringe Kopplung</a:t>
            </a:r>
          </a:p>
        </p:txBody>
      </p:sp>
      <p:sp>
        <p:nvSpPr>
          <p:cNvPr id="9" name="Inhaltsplatzhalter 8">
            <a:extLst>
              <a:ext uri="{FF2B5EF4-FFF2-40B4-BE49-F238E27FC236}">
                <a16:creationId xmlns:a16="http://schemas.microsoft.com/office/drawing/2014/main" id="{55A18A4A-D731-A245-7923-E6A35119B621}"/>
              </a:ext>
            </a:extLst>
          </p:cNvPr>
          <p:cNvSpPr>
            <a:spLocks noGrp="1"/>
          </p:cNvSpPr>
          <p:nvPr>
            <p:ph idx="1"/>
          </p:nvPr>
        </p:nvSpPr>
        <p:spPr>
          <a:xfrm>
            <a:off x="1441380" y="1711816"/>
            <a:ext cx="4341277" cy="4927243"/>
          </a:xfrm>
        </p:spPr>
        <p:txBody>
          <a:bodyPr>
            <a:normAutofit/>
          </a:bodyPr>
          <a:lstStyle/>
          <a:p>
            <a:pPr marL="0" indent="0">
              <a:buNone/>
            </a:pPr>
            <a:r>
              <a:rPr lang="de-DE" err="1"/>
              <a:t>ParkingSpotBookingAnalyser</a:t>
            </a:r>
            <a:endParaRPr lang="de-DE"/>
          </a:p>
          <a:p>
            <a:pPr>
              <a:buClr>
                <a:srgbClr val="1287C3"/>
              </a:buClr>
            </a:pPr>
            <a:r>
              <a:rPr lang="de-DE">
                <a:ea typeface="+mn-lt"/>
                <a:cs typeface="+mn-lt"/>
              </a:rPr>
              <a:t>Geringe Kopplung: </a:t>
            </a:r>
            <a:r>
              <a:rPr lang="de-DE" err="1">
                <a:ea typeface="+mn-lt"/>
                <a:cs typeface="+mn-lt"/>
              </a:rPr>
              <a:t>BookingAnalyser</a:t>
            </a:r>
            <a:r>
              <a:rPr lang="de-DE">
                <a:ea typeface="+mn-lt"/>
                <a:cs typeface="+mn-lt"/>
              </a:rPr>
              <a:t> und Unterklassen wie </a:t>
            </a:r>
            <a:r>
              <a:rPr lang="de-DE" err="1">
                <a:ea typeface="+mn-lt"/>
                <a:cs typeface="+mn-lt"/>
              </a:rPr>
              <a:t>RoomBookingAnalyser</a:t>
            </a:r>
            <a:r>
              <a:rPr lang="de-DE">
                <a:ea typeface="+mn-lt"/>
                <a:cs typeface="+mn-lt"/>
              </a:rPr>
              <a:t> arbeiten nur mit Abstraktionen (</a:t>
            </a:r>
            <a:r>
              <a:rPr lang="de-DE" err="1">
                <a:ea typeface="+mn-lt"/>
                <a:cs typeface="+mn-lt"/>
              </a:rPr>
              <a:t>IRepository</a:t>
            </a:r>
            <a:r>
              <a:rPr lang="de-DE">
                <a:ea typeface="+mn-lt"/>
                <a:cs typeface="+mn-lt"/>
              </a:rPr>
              <a:t>), nicht mit konkreten Implementierungen.</a:t>
            </a:r>
          </a:p>
          <a:p>
            <a:pPr marL="0" indent="0">
              <a:buClr>
                <a:srgbClr val="1287C3"/>
              </a:buClr>
              <a:buNone/>
            </a:pPr>
            <a:endParaRPr lang="de-DE"/>
          </a:p>
        </p:txBody>
      </p:sp>
      <p:pic>
        <p:nvPicPr>
          <p:cNvPr id="3" name="Grafik 2">
            <a:extLst>
              <a:ext uri="{FF2B5EF4-FFF2-40B4-BE49-F238E27FC236}">
                <a16:creationId xmlns:a16="http://schemas.microsoft.com/office/drawing/2014/main" id="{3FD68566-3838-5A97-1D51-5CCD9546D5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5602" y="1511122"/>
            <a:ext cx="4966543" cy="5338292"/>
          </a:xfrm>
          <a:prstGeom prst="rect">
            <a:avLst/>
          </a:prstGeom>
        </p:spPr>
      </p:pic>
      <p:sp>
        <p:nvSpPr>
          <p:cNvPr id="4" name="Foliennummernplatzhalter 3">
            <a:extLst>
              <a:ext uri="{FF2B5EF4-FFF2-40B4-BE49-F238E27FC236}">
                <a16:creationId xmlns:a16="http://schemas.microsoft.com/office/drawing/2014/main" id="{FD8AB8F6-6644-C091-ECBB-5A6B7064648E}"/>
              </a:ext>
            </a:extLst>
          </p:cNvPr>
          <p:cNvSpPr>
            <a:spLocks noGrp="1"/>
          </p:cNvSpPr>
          <p:nvPr>
            <p:ph type="sldNum" sz="quarter" idx="12"/>
          </p:nvPr>
        </p:nvSpPr>
        <p:spPr/>
        <p:txBody>
          <a:bodyPr/>
          <a:lstStyle/>
          <a:p>
            <a:fld id="{D57F1E4F-1CFF-5643-939E-217C01CDF565}" type="slidenum">
              <a:rPr lang="en-US" smtClean="0"/>
              <a:pPr/>
              <a:t>30</a:t>
            </a:fld>
            <a:endParaRPr lang="en-US"/>
          </a:p>
        </p:txBody>
      </p:sp>
    </p:spTree>
    <p:extLst>
      <p:ext uri="{BB962C8B-B14F-4D97-AF65-F5344CB8AC3E}">
        <p14:creationId xmlns:p14="http://schemas.microsoft.com/office/powerpoint/2010/main" val="236864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B0C76-3146-C4C1-2D13-AFD0CE237EAA}"/>
              </a:ext>
            </a:extLst>
          </p:cNvPr>
          <p:cNvSpPr>
            <a:spLocks noGrp="1"/>
          </p:cNvSpPr>
          <p:nvPr>
            <p:ph type="title"/>
          </p:nvPr>
        </p:nvSpPr>
        <p:spPr>
          <a:xfrm>
            <a:off x="2169146" y="965"/>
            <a:ext cx="10018713" cy="1752599"/>
          </a:xfrm>
        </p:spPr>
        <p:txBody>
          <a:bodyPr/>
          <a:lstStyle/>
          <a:p>
            <a:r>
              <a:rPr lang="de-DE"/>
              <a:t>GRASP – Polymorphismus</a:t>
            </a:r>
            <a:endParaRPr lang="en-US"/>
          </a:p>
        </p:txBody>
      </p:sp>
      <p:sp>
        <p:nvSpPr>
          <p:cNvPr id="3" name="Inhaltsplatzhalter 2">
            <a:extLst>
              <a:ext uri="{FF2B5EF4-FFF2-40B4-BE49-F238E27FC236}">
                <a16:creationId xmlns:a16="http://schemas.microsoft.com/office/drawing/2014/main" id="{7BA58BB0-6C1B-20C3-1DAB-FBD4C0EF6AEE}"/>
              </a:ext>
            </a:extLst>
          </p:cNvPr>
          <p:cNvSpPr>
            <a:spLocks noGrp="1"/>
          </p:cNvSpPr>
          <p:nvPr>
            <p:ph idx="1"/>
          </p:nvPr>
        </p:nvSpPr>
        <p:spPr>
          <a:xfrm>
            <a:off x="1445727" y="2271531"/>
            <a:ext cx="4154207" cy="3124201"/>
          </a:xfrm>
        </p:spPr>
        <p:txBody>
          <a:bodyPr/>
          <a:lstStyle/>
          <a:p>
            <a:pPr marL="0" indent="0">
              <a:buNone/>
            </a:pPr>
            <a:r>
              <a:rPr lang="de-DE">
                <a:ea typeface="+mn-lt"/>
                <a:cs typeface="+mn-lt"/>
              </a:rPr>
              <a:t>Begründung für den Einsatz</a:t>
            </a:r>
          </a:p>
          <a:p>
            <a:pPr>
              <a:buClr>
                <a:srgbClr val="1287C3"/>
              </a:buClr>
            </a:pPr>
            <a:r>
              <a:rPr lang="de-DE">
                <a:ea typeface="+mn-lt"/>
                <a:cs typeface="+mn-lt"/>
              </a:rPr>
              <a:t>Flexibilität</a:t>
            </a:r>
          </a:p>
          <a:p>
            <a:pPr>
              <a:buClr>
                <a:srgbClr val="1287C3"/>
              </a:buClr>
            </a:pPr>
            <a:r>
              <a:rPr lang="de-DE">
                <a:ea typeface="+mn-lt"/>
                <a:cs typeface="+mn-lt"/>
              </a:rPr>
              <a:t>Austauschbarkeit </a:t>
            </a:r>
          </a:p>
          <a:p>
            <a:pPr>
              <a:buClr>
                <a:srgbClr val="1287C3"/>
              </a:buClr>
            </a:pPr>
            <a:r>
              <a:rPr lang="de-DE">
                <a:ea typeface="+mn-lt"/>
                <a:cs typeface="+mn-lt"/>
              </a:rPr>
              <a:t>Erweiterbarkeit des Codes ohne Änderungen an den Nutzern des Interface.</a:t>
            </a:r>
            <a:endParaRPr lang="de-DE"/>
          </a:p>
        </p:txBody>
      </p:sp>
      <p:pic>
        <p:nvPicPr>
          <p:cNvPr id="5" name="Grafik 4">
            <a:extLst>
              <a:ext uri="{FF2B5EF4-FFF2-40B4-BE49-F238E27FC236}">
                <a16:creationId xmlns:a16="http://schemas.microsoft.com/office/drawing/2014/main" id="{A9B8E57C-C8DA-A2BA-2405-A4EFC8968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4801" y="2673567"/>
            <a:ext cx="6104198" cy="2079951"/>
          </a:xfrm>
          <a:prstGeom prst="rect">
            <a:avLst/>
          </a:prstGeom>
        </p:spPr>
      </p:pic>
      <p:sp>
        <p:nvSpPr>
          <p:cNvPr id="4" name="Foliennummernplatzhalter 3">
            <a:extLst>
              <a:ext uri="{FF2B5EF4-FFF2-40B4-BE49-F238E27FC236}">
                <a16:creationId xmlns:a16="http://schemas.microsoft.com/office/drawing/2014/main" id="{16BFED3A-E439-E9CC-D74F-0C46CBD5FE14}"/>
              </a:ext>
            </a:extLst>
          </p:cNvPr>
          <p:cNvSpPr>
            <a:spLocks noGrp="1"/>
          </p:cNvSpPr>
          <p:nvPr>
            <p:ph type="sldNum" sz="quarter" idx="12"/>
          </p:nvPr>
        </p:nvSpPr>
        <p:spPr/>
        <p:txBody>
          <a:bodyPr/>
          <a:lstStyle/>
          <a:p>
            <a:fld id="{D57F1E4F-1CFF-5643-939E-217C01CDF565}" type="slidenum">
              <a:rPr lang="en-US" smtClean="0"/>
              <a:pPr/>
              <a:t>31</a:t>
            </a:fld>
            <a:endParaRPr lang="en-US"/>
          </a:p>
        </p:txBody>
      </p:sp>
    </p:spTree>
    <p:extLst>
      <p:ext uri="{BB962C8B-B14F-4D97-AF65-F5344CB8AC3E}">
        <p14:creationId xmlns:p14="http://schemas.microsoft.com/office/powerpoint/2010/main" val="3545632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1BA88-A482-3544-7B12-3E3D47BC1088}"/>
              </a:ext>
            </a:extLst>
          </p:cNvPr>
          <p:cNvSpPr>
            <a:spLocks noGrp="1"/>
          </p:cNvSpPr>
          <p:nvPr>
            <p:ph type="title"/>
          </p:nvPr>
        </p:nvSpPr>
        <p:spPr>
          <a:xfrm>
            <a:off x="2171184" y="-1073"/>
            <a:ext cx="10018713" cy="1752599"/>
          </a:xfrm>
        </p:spPr>
        <p:txBody>
          <a:bodyPr/>
          <a:lstStyle/>
          <a:p>
            <a:r>
              <a:rPr lang="de-DE"/>
              <a:t>GRASP - DRY</a:t>
            </a:r>
          </a:p>
        </p:txBody>
      </p:sp>
      <p:sp>
        <p:nvSpPr>
          <p:cNvPr id="3" name="Inhaltsplatzhalter 2">
            <a:extLst>
              <a:ext uri="{FF2B5EF4-FFF2-40B4-BE49-F238E27FC236}">
                <a16:creationId xmlns:a16="http://schemas.microsoft.com/office/drawing/2014/main" id="{C2C8A727-AC8C-FBD8-F101-2A94F7997423}"/>
              </a:ext>
            </a:extLst>
          </p:cNvPr>
          <p:cNvSpPr>
            <a:spLocks noGrp="1"/>
          </p:cNvSpPr>
          <p:nvPr>
            <p:ph idx="1"/>
          </p:nvPr>
        </p:nvSpPr>
        <p:spPr>
          <a:xfrm>
            <a:off x="1634564" y="423929"/>
            <a:ext cx="10018713" cy="3124201"/>
          </a:xfrm>
        </p:spPr>
        <p:txBody>
          <a:bodyPr/>
          <a:lstStyle/>
          <a:p>
            <a:pPr marL="0" indent="0">
              <a:buNone/>
            </a:pPr>
            <a:r>
              <a:rPr lang="de-DE" err="1"/>
              <a:t>ContactPerson</a:t>
            </a:r>
            <a:r>
              <a:rPr lang="de-DE"/>
              <a:t> und User haben überschneidende Attribute und Methoden</a:t>
            </a:r>
          </a:p>
          <a:p>
            <a:pPr marL="0" indent="0">
              <a:buNone/>
            </a:pPr>
            <a:r>
              <a:rPr lang="de-DE"/>
              <a:t>=&gt; Auslagern in Person Klasse</a:t>
            </a:r>
          </a:p>
        </p:txBody>
      </p:sp>
      <p:pic>
        <p:nvPicPr>
          <p:cNvPr id="4" name="Grafik 3">
            <a:extLst>
              <a:ext uri="{FF2B5EF4-FFF2-40B4-BE49-F238E27FC236}">
                <a16:creationId xmlns:a16="http://schemas.microsoft.com/office/drawing/2014/main" id="{6A737CED-2E56-3C73-90C6-03F4C67DF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785" y="2523387"/>
            <a:ext cx="3774851" cy="4333338"/>
          </a:xfrm>
          <a:prstGeom prst="rect">
            <a:avLst/>
          </a:prstGeom>
        </p:spPr>
      </p:pic>
      <p:pic>
        <p:nvPicPr>
          <p:cNvPr id="5" name="Grafik 4">
            <a:extLst>
              <a:ext uri="{FF2B5EF4-FFF2-40B4-BE49-F238E27FC236}">
                <a16:creationId xmlns:a16="http://schemas.microsoft.com/office/drawing/2014/main" id="{D0A85484-9746-9B25-8A22-4E00250D79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5624" y="2101403"/>
            <a:ext cx="3773710" cy="4758743"/>
          </a:xfrm>
          <a:prstGeom prst="rect">
            <a:avLst/>
          </a:prstGeom>
        </p:spPr>
      </p:pic>
      <p:sp>
        <p:nvSpPr>
          <p:cNvPr id="6" name="Foliennummernplatzhalter 5">
            <a:extLst>
              <a:ext uri="{FF2B5EF4-FFF2-40B4-BE49-F238E27FC236}">
                <a16:creationId xmlns:a16="http://schemas.microsoft.com/office/drawing/2014/main" id="{5F90740F-34A4-CD1E-BF87-149C77AC9286}"/>
              </a:ext>
            </a:extLst>
          </p:cNvPr>
          <p:cNvSpPr>
            <a:spLocks noGrp="1"/>
          </p:cNvSpPr>
          <p:nvPr>
            <p:ph type="sldNum" sz="quarter" idx="12"/>
          </p:nvPr>
        </p:nvSpPr>
        <p:spPr/>
        <p:txBody>
          <a:bodyPr/>
          <a:lstStyle/>
          <a:p>
            <a:fld id="{D57F1E4F-1CFF-5643-939E-217C01CDF565}" type="slidenum">
              <a:rPr lang="en-US" smtClean="0"/>
              <a:pPr/>
              <a:t>32</a:t>
            </a:fld>
            <a:endParaRPr lang="en-US"/>
          </a:p>
        </p:txBody>
      </p:sp>
    </p:spTree>
    <p:extLst>
      <p:ext uri="{BB962C8B-B14F-4D97-AF65-F5344CB8AC3E}">
        <p14:creationId xmlns:p14="http://schemas.microsoft.com/office/powerpoint/2010/main" val="274255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6444-F96C-8A5A-5D18-5321328916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CDEAEB-9E4B-D630-33E1-81C290FCC57E}"/>
              </a:ext>
            </a:extLst>
          </p:cNvPr>
          <p:cNvSpPr>
            <a:spLocks noGrp="1"/>
          </p:cNvSpPr>
          <p:nvPr>
            <p:ph type="title"/>
          </p:nvPr>
        </p:nvSpPr>
        <p:spPr>
          <a:xfrm>
            <a:off x="2171184" y="-1073"/>
            <a:ext cx="10018713" cy="1752599"/>
          </a:xfrm>
        </p:spPr>
        <p:txBody>
          <a:bodyPr/>
          <a:lstStyle/>
          <a:p>
            <a:r>
              <a:rPr lang="de-DE"/>
              <a:t>GRASP - DRY</a:t>
            </a:r>
          </a:p>
        </p:txBody>
      </p:sp>
      <p:sp>
        <p:nvSpPr>
          <p:cNvPr id="3" name="Inhaltsplatzhalter 2">
            <a:extLst>
              <a:ext uri="{FF2B5EF4-FFF2-40B4-BE49-F238E27FC236}">
                <a16:creationId xmlns:a16="http://schemas.microsoft.com/office/drawing/2014/main" id="{90E76F47-ACE0-15DC-9DBB-1162FAEBF525}"/>
              </a:ext>
            </a:extLst>
          </p:cNvPr>
          <p:cNvSpPr>
            <a:spLocks noGrp="1"/>
          </p:cNvSpPr>
          <p:nvPr>
            <p:ph idx="1"/>
          </p:nvPr>
        </p:nvSpPr>
        <p:spPr>
          <a:xfrm>
            <a:off x="1634564" y="423929"/>
            <a:ext cx="4309080" cy="5560454"/>
          </a:xfrm>
        </p:spPr>
        <p:txBody>
          <a:bodyPr>
            <a:normAutofit/>
          </a:bodyPr>
          <a:lstStyle/>
          <a:p>
            <a:pPr marL="0" indent="0">
              <a:buNone/>
            </a:pPr>
            <a:r>
              <a:rPr lang="de-DE" dirty="0"/>
              <a:t>Lösung - Auslagerung des duplizierten Codes in eigene Klasse</a:t>
            </a:r>
          </a:p>
          <a:p>
            <a:pPr marL="0" indent="0">
              <a:buNone/>
            </a:pPr>
            <a:endParaRPr lang="de-DE"/>
          </a:p>
          <a:p>
            <a:pPr marL="0" indent="0">
              <a:buNone/>
            </a:pPr>
            <a:r>
              <a:rPr lang="de-DE" dirty="0"/>
              <a:t>Auswirkungen:</a:t>
            </a:r>
          </a:p>
          <a:p>
            <a:pPr marL="342900" indent="-342900"/>
            <a:r>
              <a:rPr lang="de-DE" dirty="0"/>
              <a:t>Reduzierung der Redundanz</a:t>
            </a:r>
          </a:p>
          <a:p>
            <a:pPr marL="342900" indent="-342900">
              <a:buClr>
                <a:srgbClr val="1287C3"/>
              </a:buClr>
            </a:pPr>
            <a:r>
              <a:rPr lang="de-DE" dirty="0"/>
              <a:t>Vereinfachung der Klasse User und </a:t>
            </a:r>
            <a:r>
              <a:rPr lang="de-DE" dirty="0" err="1"/>
              <a:t>ContactPerson</a:t>
            </a:r>
            <a:endParaRPr lang="de-DE" dirty="0"/>
          </a:p>
          <a:p>
            <a:pPr marL="342900" indent="-342900">
              <a:buClr>
                <a:srgbClr val="1287C3"/>
              </a:buClr>
            </a:pPr>
            <a:r>
              <a:rPr lang="de-DE" dirty="0"/>
              <a:t>Klarere Semantik, da ein User und eine </a:t>
            </a:r>
            <a:r>
              <a:rPr lang="de-DE" dirty="0" err="1"/>
              <a:t>ContactPerson</a:t>
            </a:r>
            <a:r>
              <a:rPr lang="de-DE" dirty="0"/>
              <a:t> eine Person sind</a:t>
            </a:r>
          </a:p>
        </p:txBody>
      </p:sp>
      <p:pic>
        <p:nvPicPr>
          <p:cNvPr id="6" name="Grafik 5">
            <a:extLst>
              <a:ext uri="{FF2B5EF4-FFF2-40B4-BE49-F238E27FC236}">
                <a16:creationId xmlns:a16="http://schemas.microsoft.com/office/drawing/2014/main" id="{2064FC4C-ADF9-FC00-A663-0B210209B3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1800" y="1339403"/>
            <a:ext cx="6169753" cy="5273898"/>
          </a:xfrm>
          <a:prstGeom prst="rect">
            <a:avLst/>
          </a:prstGeom>
        </p:spPr>
      </p:pic>
      <p:sp>
        <p:nvSpPr>
          <p:cNvPr id="4" name="Foliennummernplatzhalter 3">
            <a:extLst>
              <a:ext uri="{FF2B5EF4-FFF2-40B4-BE49-F238E27FC236}">
                <a16:creationId xmlns:a16="http://schemas.microsoft.com/office/drawing/2014/main" id="{25113796-AB25-5927-238A-6620C81D71BF}"/>
              </a:ext>
            </a:extLst>
          </p:cNvPr>
          <p:cNvSpPr>
            <a:spLocks noGrp="1"/>
          </p:cNvSpPr>
          <p:nvPr>
            <p:ph type="sldNum" sz="quarter" idx="12"/>
          </p:nvPr>
        </p:nvSpPr>
        <p:spPr/>
        <p:txBody>
          <a:bodyPr/>
          <a:lstStyle/>
          <a:p>
            <a:fld id="{D57F1E4F-1CFF-5643-939E-217C01CDF565}" type="slidenum">
              <a:rPr lang="en-US" smtClean="0"/>
              <a:pPr/>
              <a:t>33</a:t>
            </a:fld>
            <a:endParaRPr lang="en-US"/>
          </a:p>
        </p:txBody>
      </p:sp>
    </p:spTree>
    <p:extLst>
      <p:ext uri="{BB962C8B-B14F-4D97-AF65-F5344CB8AC3E}">
        <p14:creationId xmlns:p14="http://schemas.microsoft.com/office/powerpoint/2010/main" val="1857150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6ECDA-604C-809F-1EDC-174F5747AFC0}"/>
              </a:ext>
            </a:extLst>
          </p:cNvPr>
          <p:cNvSpPr>
            <a:spLocks noGrp="1"/>
          </p:cNvSpPr>
          <p:nvPr>
            <p:ph type="title"/>
          </p:nvPr>
        </p:nvSpPr>
        <p:spPr/>
        <p:txBody>
          <a:bodyPr/>
          <a:lstStyle/>
          <a:p>
            <a:r>
              <a:rPr lang="de-DE"/>
              <a:t>Unit-Tests</a:t>
            </a:r>
          </a:p>
        </p:txBody>
      </p:sp>
      <p:sp>
        <p:nvSpPr>
          <p:cNvPr id="3" name="Inhaltsplatzhalter 2">
            <a:extLst>
              <a:ext uri="{FF2B5EF4-FFF2-40B4-BE49-F238E27FC236}">
                <a16:creationId xmlns:a16="http://schemas.microsoft.com/office/drawing/2014/main" id="{470EA4F6-7A86-2A38-7CD7-C552847B6336}"/>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881CABED-9165-AA08-C091-2322997CC066}"/>
              </a:ext>
            </a:extLst>
          </p:cNvPr>
          <p:cNvSpPr>
            <a:spLocks noGrp="1"/>
          </p:cNvSpPr>
          <p:nvPr>
            <p:ph type="sldNum" sz="quarter" idx="12"/>
          </p:nvPr>
        </p:nvSpPr>
        <p:spPr/>
        <p:txBody>
          <a:bodyPr/>
          <a:lstStyle/>
          <a:p>
            <a:fld id="{D57F1E4F-1CFF-5643-939E-217C01CDF565}" type="slidenum">
              <a:rPr lang="en-US" smtClean="0"/>
              <a:pPr/>
              <a:t>34</a:t>
            </a:fld>
            <a:endParaRPr lang="en-US"/>
          </a:p>
        </p:txBody>
      </p:sp>
    </p:spTree>
    <p:extLst>
      <p:ext uri="{BB962C8B-B14F-4D97-AF65-F5344CB8AC3E}">
        <p14:creationId xmlns:p14="http://schemas.microsoft.com/office/powerpoint/2010/main" val="2561231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80645-AE8B-582F-5586-3066EEFA1EDA}"/>
              </a:ext>
            </a:extLst>
          </p:cNvPr>
          <p:cNvSpPr>
            <a:spLocks noGrp="1"/>
          </p:cNvSpPr>
          <p:nvPr>
            <p:ph type="title"/>
          </p:nvPr>
        </p:nvSpPr>
        <p:spPr/>
        <p:txBody>
          <a:bodyPr/>
          <a:lstStyle/>
          <a:p>
            <a:r>
              <a:rPr lang="de-DE"/>
              <a:t>Unit Test - Überblick</a:t>
            </a:r>
          </a:p>
        </p:txBody>
      </p:sp>
      <p:sp>
        <p:nvSpPr>
          <p:cNvPr id="3" name="Inhaltsplatzhalter 2">
            <a:extLst>
              <a:ext uri="{FF2B5EF4-FFF2-40B4-BE49-F238E27FC236}">
                <a16:creationId xmlns:a16="http://schemas.microsoft.com/office/drawing/2014/main" id="{667DA681-AF67-6439-82AE-B0F06EDDE835}"/>
              </a:ext>
            </a:extLst>
          </p:cNvPr>
          <p:cNvSpPr>
            <a:spLocks noGrp="1"/>
          </p:cNvSpPr>
          <p:nvPr>
            <p:ph idx="1"/>
          </p:nvPr>
        </p:nvSpPr>
        <p:spPr>
          <a:xfrm>
            <a:off x="1484310" y="1955799"/>
            <a:ext cx="10018713" cy="4597401"/>
          </a:xfrm>
        </p:spPr>
        <p:txBody>
          <a:bodyPr/>
          <a:lstStyle/>
          <a:p>
            <a:r>
              <a:rPr lang="de-DE" dirty="0"/>
              <a:t>28 Unit-Test</a:t>
            </a:r>
          </a:p>
          <a:p>
            <a:pPr lvl="1">
              <a:buClr>
                <a:srgbClr val="1287C3"/>
              </a:buClr>
              <a:buFont typeface="Courier New"/>
              <a:buChar char="o"/>
            </a:pPr>
            <a:r>
              <a:rPr lang="de-DE" dirty="0"/>
              <a:t>4 Tests für die Überprüfung der Analysefunktion zu einer Buchung</a:t>
            </a:r>
          </a:p>
          <a:p>
            <a:pPr lvl="1">
              <a:buClr>
                <a:srgbClr val="1287C3"/>
              </a:buClr>
              <a:buFont typeface="Courier New"/>
              <a:buChar char="o"/>
            </a:pPr>
            <a:r>
              <a:rPr lang="de-DE" dirty="0"/>
              <a:t>6 Tests für die Benutzerregistrierung &amp; -verwaltung</a:t>
            </a:r>
          </a:p>
          <a:p>
            <a:pPr lvl="1">
              <a:buClr>
                <a:srgbClr val="1287C3"/>
              </a:buClr>
              <a:buFont typeface="Courier New,monospace"/>
              <a:buChar char="o"/>
            </a:pPr>
            <a:r>
              <a:rPr lang="de-DE" dirty="0"/>
              <a:t>18 Tests für die Überprüfungen der Buchungen (erfolgreiche Buchung, Buchung mit Konflikt, Buchung stornieren, nicht existente Buchung stornieren) bei jedem Buchungsservice</a:t>
            </a:r>
            <a:endParaRPr lang="en-US" dirty="0"/>
          </a:p>
          <a:p>
            <a:pPr lvl="2">
              <a:buClr>
                <a:srgbClr val="1287C3"/>
              </a:buClr>
              <a:buFont typeface="Wingdings,Sans-Serif"/>
              <a:buChar char="§"/>
            </a:pPr>
            <a:r>
              <a:rPr lang="de-DE" dirty="0" err="1"/>
              <a:t>ActivityBookingService</a:t>
            </a:r>
            <a:endParaRPr lang="en-US" dirty="0"/>
          </a:p>
          <a:p>
            <a:pPr lvl="2">
              <a:buClr>
                <a:srgbClr val="1287C3"/>
              </a:buClr>
              <a:buFont typeface="Wingdings,Sans-Serif"/>
              <a:buChar char="§"/>
            </a:pPr>
            <a:r>
              <a:rPr lang="de-DE" dirty="0" err="1"/>
              <a:t>ParkingspotBookingService</a:t>
            </a:r>
            <a:endParaRPr lang="de-DE" dirty="0"/>
          </a:p>
          <a:p>
            <a:pPr lvl="2">
              <a:buClr>
                <a:srgbClr val="1287C3"/>
              </a:buClr>
              <a:buFont typeface="Wingdings,Sans-Serif"/>
              <a:buChar char="§"/>
            </a:pPr>
            <a:r>
              <a:rPr lang="de-DE" dirty="0" err="1"/>
              <a:t>RestaurantTableBookingService</a:t>
            </a:r>
            <a:endParaRPr lang="de-DE" dirty="0"/>
          </a:p>
          <a:p>
            <a:pPr lvl="2">
              <a:buClr>
                <a:srgbClr val="1287C3"/>
              </a:buClr>
              <a:buFont typeface="Wingdings,Sans-Serif"/>
              <a:buChar char="§"/>
            </a:pPr>
            <a:r>
              <a:rPr lang="de-DE" dirty="0" err="1"/>
              <a:t>RoomBookingService</a:t>
            </a:r>
            <a:r>
              <a:rPr lang="de-DE" dirty="0"/>
              <a:t> (+ 2 Tests für die kombinierte Buchung mit </a:t>
            </a:r>
            <a:r>
              <a:rPr lang="de-DE" dirty="0" err="1"/>
              <a:t>Parkingspot</a:t>
            </a:r>
            <a:r>
              <a:rPr lang="de-DE" dirty="0"/>
              <a:t>) </a:t>
            </a:r>
          </a:p>
        </p:txBody>
      </p:sp>
      <p:sp>
        <p:nvSpPr>
          <p:cNvPr id="4" name="Foliennummernplatzhalter 3">
            <a:extLst>
              <a:ext uri="{FF2B5EF4-FFF2-40B4-BE49-F238E27FC236}">
                <a16:creationId xmlns:a16="http://schemas.microsoft.com/office/drawing/2014/main" id="{350BA388-27D0-2095-8558-ADB6EDEED4B6}"/>
              </a:ext>
            </a:extLst>
          </p:cNvPr>
          <p:cNvSpPr>
            <a:spLocks noGrp="1"/>
          </p:cNvSpPr>
          <p:nvPr>
            <p:ph type="sldNum" sz="quarter" idx="12"/>
          </p:nvPr>
        </p:nvSpPr>
        <p:spPr/>
        <p:txBody>
          <a:bodyPr/>
          <a:lstStyle/>
          <a:p>
            <a:fld id="{D57F1E4F-1CFF-5643-939E-217C01CDF565}" type="slidenum">
              <a:rPr lang="en-US" smtClean="0"/>
              <a:pPr/>
              <a:t>35</a:t>
            </a:fld>
            <a:endParaRPr lang="en-US"/>
          </a:p>
        </p:txBody>
      </p:sp>
    </p:spTree>
    <p:extLst>
      <p:ext uri="{BB962C8B-B14F-4D97-AF65-F5344CB8AC3E}">
        <p14:creationId xmlns:p14="http://schemas.microsoft.com/office/powerpoint/2010/main" val="317044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DF7830-D57D-2B8F-70B2-B8B7022A287A}"/>
              </a:ext>
            </a:extLst>
          </p:cNvPr>
          <p:cNvSpPr>
            <a:spLocks noGrp="1"/>
          </p:cNvSpPr>
          <p:nvPr>
            <p:ph type="title"/>
          </p:nvPr>
        </p:nvSpPr>
        <p:spPr/>
        <p:txBody>
          <a:bodyPr/>
          <a:lstStyle/>
          <a:p>
            <a:r>
              <a:rPr lang="de-DE" err="1"/>
              <a:t>UnitTest</a:t>
            </a:r>
            <a:r>
              <a:rPr lang="de-DE"/>
              <a:t> – ATRIP (1)</a:t>
            </a:r>
          </a:p>
        </p:txBody>
      </p:sp>
      <p:sp>
        <p:nvSpPr>
          <p:cNvPr id="3" name="Inhaltsplatzhalter 2">
            <a:extLst>
              <a:ext uri="{FF2B5EF4-FFF2-40B4-BE49-F238E27FC236}">
                <a16:creationId xmlns:a16="http://schemas.microsoft.com/office/drawing/2014/main" id="{15AF364D-F521-6DDB-EFE4-FF3F0D4A25E3}"/>
              </a:ext>
            </a:extLst>
          </p:cNvPr>
          <p:cNvSpPr>
            <a:spLocks noGrp="1"/>
          </p:cNvSpPr>
          <p:nvPr>
            <p:ph idx="1"/>
          </p:nvPr>
        </p:nvSpPr>
        <p:spPr>
          <a:xfrm>
            <a:off x="1484310" y="1132839"/>
            <a:ext cx="10018713" cy="5826761"/>
          </a:xfrm>
        </p:spPr>
        <p:txBody>
          <a:bodyPr>
            <a:normAutofit/>
          </a:bodyPr>
          <a:lstStyle/>
          <a:p>
            <a:r>
              <a:rPr lang="de-DE" dirty="0" err="1"/>
              <a:t>Automatic</a:t>
            </a:r>
            <a:endParaRPr lang="de-DE" dirty="0"/>
          </a:p>
          <a:p>
            <a:pPr lvl="1">
              <a:buClr>
                <a:srgbClr val="1287C3"/>
              </a:buClr>
              <a:buFont typeface="Courier New"/>
              <a:buChar char="o"/>
            </a:pPr>
            <a:r>
              <a:rPr lang="de-DE" dirty="0"/>
              <a:t>Alle Tests laufen ohne manuelles eingreifen statt und sie werden automatisch durch </a:t>
            </a:r>
            <a:r>
              <a:rPr lang="de-DE" dirty="0" err="1"/>
              <a:t>assertions</a:t>
            </a:r>
            <a:r>
              <a:rPr lang="de-DE" dirty="0"/>
              <a:t> validiert </a:t>
            </a:r>
          </a:p>
          <a:p>
            <a:pPr lvl="1">
              <a:buClr>
                <a:srgbClr val="1287C3"/>
              </a:buClr>
              <a:buFont typeface="Courier New"/>
              <a:buChar char="o"/>
            </a:pPr>
            <a:r>
              <a:rPr lang="de-DE" dirty="0"/>
              <a:t>Verwendung einer CI-Pipeline, welche bei jedem Push auf </a:t>
            </a:r>
            <a:r>
              <a:rPr lang="de-DE" dirty="0" err="1"/>
              <a:t>main</a:t>
            </a:r>
            <a:r>
              <a:rPr lang="de-DE" dirty="0"/>
              <a:t> das Programm baut und alle Tests durchläuft</a:t>
            </a:r>
          </a:p>
          <a:p>
            <a:pPr>
              <a:buClr>
                <a:srgbClr val="1287C3"/>
              </a:buClr>
            </a:pPr>
            <a:r>
              <a:rPr lang="de-DE" dirty="0" err="1"/>
              <a:t>Thorough</a:t>
            </a:r>
            <a:endParaRPr lang="de-DE" dirty="0"/>
          </a:p>
          <a:p>
            <a:pPr lvl="1">
              <a:buClr>
                <a:srgbClr val="1287C3"/>
              </a:buClr>
              <a:buFont typeface="Courier New"/>
              <a:buChar char="o"/>
            </a:pPr>
            <a:r>
              <a:rPr lang="de-DE" dirty="0"/>
              <a:t>32% generelle Coverage, 82% Coverage bei den Services</a:t>
            </a:r>
          </a:p>
          <a:p>
            <a:pPr lvl="1">
              <a:buClr>
                <a:srgbClr val="1287C3"/>
              </a:buClr>
              <a:buFont typeface="Courier New"/>
              <a:buChar char="o"/>
            </a:pPr>
            <a:r>
              <a:rPr lang="de-DE" dirty="0"/>
              <a:t>Fokussierung auf die Geschäftslogik, die häufigsten Befehle (Nutzerverwaltung, buchen, stornieren, normale Analyse) werden getestet</a:t>
            </a:r>
          </a:p>
        </p:txBody>
      </p:sp>
      <p:sp>
        <p:nvSpPr>
          <p:cNvPr id="4" name="Foliennummernplatzhalter 3">
            <a:extLst>
              <a:ext uri="{FF2B5EF4-FFF2-40B4-BE49-F238E27FC236}">
                <a16:creationId xmlns:a16="http://schemas.microsoft.com/office/drawing/2014/main" id="{60BA313C-C34B-6512-5470-86002C0332AC}"/>
              </a:ext>
            </a:extLst>
          </p:cNvPr>
          <p:cNvSpPr>
            <a:spLocks noGrp="1"/>
          </p:cNvSpPr>
          <p:nvPr>
            <p:ph type="sldNum" sz="quarter" idx="12"/>
          </p:nvPr>
        </p:nvSpPr>
        <p:spPr/>
        <p:txBody>
          <a:bodyPr/>
          <a:lstStyle/>
          <a:p>
            <a:fld id="{D57F1E4F-1CFF-5643-939E-217C01CDF565}" type="slidenum">
              <a:rPr lang="en-US" smtClean="0"/>
              <a:pPr/>
              <a:t>36</a:t>
            </a:fld>
            <a:endParaRPr lang="en-US"/>
          </a:p>
        </p:txBody>
      </p:sp>
    </p:spTree>
    <p:extLst>
      <p:ext uri="{BB962C8B-B14F-4D97-AF65-F5344CB8AC3E}">
        <p14:creationId xmlns:p14="http://schemas.microsoft.com/office/powerpoint/2010/main" val="1947070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FAF75-AC8C-FD8C-7CF4-4652FDB73EC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FA9087E-7B76-0626-BCF0-E5BE09DFAD16}"/>
              </a:ext>
            </a:extLst>
          </p:cNvPr>
          <p:cNvSpPr>
            <a:spLocks noGrp="1"/>
          </p:cNvSpPr>
          <p:nvPr>
            <p:ph type="title"/>
          </p:nvPr>
        </p:nvSpPr>
        <p:spPr/>
        <p:txBody>
          <a:bodyPr/>
          <a:lstStyle/>
          <a:p>
            <a:r>
              <a:rPr lang="de-DE" err="1"/>
              <a:t>UnitTest</a:t>
            </a:r>
            <a:r>
              <a:rPr lang="de-DE"/>
              <a:t> – ATRIP (2)</a:t>
            </a:r>
          </a:p>
        </p:txBody>
      </p:sp>
      <p:sp>
        <p:nvSpPr>
          <p:cNvPr id="3" name="Inhaltsplatzhalter 2">
            <a:extLst>
              <a:ext uri="{FF2B5EF4-FFF2-40B4-BE49-F238E27FC236}">
                <a16:creationId xmlns:a16="http://schemas.microsoft.com/office/drawing/2014/main" id="{D04BD287-4243-5B7A-55E7-F38AC336BC45}"/>
              </a:ext>
            </a:extLst>
          </p:cNvPr>
          <p:cNvSpPr>
            <a:spLocks noGrp="1"/>
          </p:cNvSpPr>
          <p:nvPr>
            <p:ph idx="1"/>
          </p:nvPr>
        </p:nvSpPr>
        <p:spPr>
          <a:xfrm>
            <a:off x="1484310" y="1132839"/>
            <a:ext cx="10018713" cy="5826761"/>
          </a:xfrm>
        </p:spPr>
        <p:txBody>
          <a:bodyPr>
            <a:normAutofit/>
          </a:bodyPr>
          <a:lstStyle/>
          <a:p>
            <a:r>
              <a:rPr lang="de-DE"/>
              <a:t>Professional</a:t>
            </a:r>
          </a:p>
          <a:p>
            <a:pPr lvl="1">
              <a:buClr>
                <a:srgbClr val="1287C3"/>
              </a:buClr>
              <a:buFont typeface="Courier New"/>
              <a:buChar char="o"/>
            </a:pPr>
            <a:r>
              <a:rPr lang="de-DE"/>
              <a:t>Verwendung von Polymorphismus um Codeduplikation zu vermeiden und Teststruktur der Servicestruktur anzupassen</a:t>
            </a:r>
          </a:p>
          <a:p>
            <a:pPr lvl="2">
              <a:buClr>
                <a:srgbClr val="1287C3"/>
              </a:buClr>
              <a:buFont typeface="Wingdings"/>
              <a:buChar char="§"/>
            </a:pPr>
            <a:r>
              <a:rPr lang="de-DE"/>
              <a:t>Einfache Erweiterungen möglich</a:t>
            </a:r>
          </a:p>
          <a:p>
            <a:pPr lvl="1">
              <a:buClr>
                <a:srgbClr val="1287C3"/>
              </a:buClr>
              <a:buFont typeface="Courier New"/>
              <a:buChar char="o"/>
            </a:pPr>
            <a:r>
              <a:rPr lang="de-DE"/>
              <a:t>Selbstsprechende Methodennamen</a:t>
            </a:r>
          </a:p>
          <a:p>
            <a:pPr lvl="1">
              <a:buClr>
                <a:srgbClr val="1287C3"/>
              </a:buClr>
              <a:buFont typeface="Courier New"/>
              <a:buChar char="o"/>
            </a:pPr>
            <a:r>
              <a:rPr lang="de-DE"/>
              <a:t>Nachvollziehbare Codestruktur für ein einfaches Verständnis</a:t>
            </a:r>
          </a:p>
        </p:txBody>
      </p:sp>
      <p:sp>
        <p:nvSpPr>
          <p:cNvPr id="4" name="Foliennummernplatzhalter 3">
            <a:extLst>
              <a:ext uri="{FF2B5EF4-FFF2-40B4-BE49-F238E27FC236}">
                <a16:creationId xmlns:a16="http://schemas.microsoft.com/office/drawing/2014/main" id="{DB943829-CCCB-B267-1639-D37B78B30C89}"/>
              </a:ext>
            </a:extLst>
          </p:cNvPr>
          <p:cNvSpPr>
            <a:spLocks noGrp="1"/>
          </p:cNvSpPr>
          <p:nvPr>
            <p:ph type="sldNum" sz="quarter" idx="12"/>
          </p:nvPr>
        </p:nvSpPr>
        <p:spPr/>
        <p:txBody>
          <a:bodyPr/>
          <a:lstStyle/>
          <a:p>
            <a:fld id="{D57F1E4F-1CFF-5643-939E-217C01CDF565}" type="slidenum">
              <a:rPr lang="en-US" smtClean="0"/>
              <a:pPr/>
              <a:t>37</a:t>
            </a:fld>
            <a:endParaRPr lang="en-US"/>
          </a:p>
        </p:txBody>
      </p:sp>
    </p:spTree>
    <p:extLst>
      <p:ext uri="{BB962C8B-B14F-4D97-AF65-F5344CB8AC3E}">
        <p14:creationId xmlns:p14="http://schemas.microsoft.com/office/powerpoint/2010/main" val="1070410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C7AC8C-881B-C145-39A1-58806399E037}"/>
              </a:ext>
            </a:extLst>
          </p:cNvPr>
          <p:cNvSpPr>
            <a:spLocks noGrp="1"/>
          </p:cNvSpPr>
          <p:nvPr>
            <p:ph type="title"/>
          </p:nvPr>
        </p:nvSpPr>
        <p:spPr>
          <a:xfrm>
            <a:off x="3854" y="-32657"/>
            <a:ext cx="10018713" cy="1752599"/>
          </a:xfrm>
        </p:spPr>
        <p:txBody>
          <a:bodyPr/>
          <a:lstStyle/>
          <a:p>
            <a:r>
              <a:rPr lang="de-DE"/>
              <a:t>Mocks - Repository</a:t>
            </a:r>
          </a:p>
        </p:txBody>
      </p:sp>
      <p:sp>
        <p:nvSpPr>
          <p:cNvPr id="6" name="Inhaltsplatzhalter 5">
            <a:extLst>
              <a:ext uri="{FF2B5EF4-FFF2-40B4-BE49-F238E27FC236}">
                <a16:creationId xmlns:a16="http://schemas.microsoft.com/office/drawing/2014/main" id="{C76AAD3F-65CE-0D1D-3DE0-42E6917441F6}"/>
              </a:ext>
            </a:extLst>
          </p:cNvPr>
          <p:cNvSpPr>
            <a:spLocks noGrp="1"/>
          </p:cNvSpPr>
          <p:nvPr>
            <p:ph idx="1"/>
          </p:nvPr>
        </p:nvSpPr>
        <p:spPr>
          <a:xfrm>
            <a:off x="1484310" y="1469572"/>
            <a:ext cx="3443742" cy="4321628"/>
          </a:xfrm>
        </p:spPr>
        <p:txBody>
          <a:bodyPr/>
          <a:lstStyle/>
          <a:p>
            <a:r>
              <a:rPr lang="de-DE" err="1"/>
              <a:t>Repositories</a:t>
            </a:r>
            <a:r>
              <a:rPr lang="de-DE"/>
              <a:t> </a:t>
            </a:r>
            <a:r>
              <a:rPr lang="de-DE" err="1"/>
              <a:t>mocken</a:t>
            </a:r>
            <a:r>
              <a:rPr lang="de-DE"/>
              <a:t> durch Implementierung des Repository-Interface</a:t>
            </a:r>
          </a:p>
          <a:p>
            <a:pPr>
              <a:buClr>
                <a:srgbClr val="1287C3"/>
              </a:buClr>
            </a:pPr>
            <a:endParaRPr lang="de-DE"/>
          </a:p>
          <a:p>
            <a:pPr>
              <a:buClr>
                <a:srgbClr val="1287C3"/>
              </a:buClr>
            </a:pPr>
            <a:r>
              <a:rPr lang="de-DE"/>
              <a:t>Aufruf in jedem Test, um die </a:t>
            </a:r>
            <a:r>
              <a:rPr lang="de-DE" err="1"/>
              <a:t>Repositories</a:t>
            </a:r>
            <a:r>
              <a:rPr lang="de-DE"/>
              <a:t> der Entitäten zu </a:t>
            </a:r>
            <a:r>
              <a:rPr lang="de-DE" err="1"/>
              <a:t>mocken</a:t>
            </a:r>
          </a:p>
        </p:txBody>
      </p:sp>
      <p:pic>
        <p:nvPicPr>
          <p:cNvPr id="7" name="Grafik 6">
            <a:extLst>
              <a:ext uri="{FF2B5EF4-FFF2-40B4-BE49-F238E27FC236}">
                <a16:creationId xmlns:a16="http://schemas.microsoft.com/office/drawing/2014/main" id="{DFE49810-57DE-D645-60DC-C0460BDA8F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8434" y="163286"/>
            <a:ext cx="4091846" cy="6520542"/>
          </a:xfrm>
          <a:prstGeom prst="rect">
            <a:avLst/>
          </a:prstGeom>
        </p:spPr>
      </p:pic>
      <p:sp>
        <p:nvSpPr>
          <p:cNvPr id="3" name="Foliennummernplatzhalter 2">
            <a:extLst>
              <a:ext uri="{FF2B5EF4-FFF2-40B4-BE49-F238E27FC236}">
                <a16:creationId xmlns:a16="http://schemas.microsoft.com/office/drawing/2014/main" id="{A7CA4969-3357-3D7C-33CD-BFD0FD9050E2}"/>
              </a:ext>
            </a:extLst>
          </p:cNvPr>
          <p:cNvSpPr>
            <a:spLocks noGrp="1"/>
          </p:cNvSpPr>
          <p:nvPr>
            <p:ph type="sldNum" sz="quarter" idx="12"/>
          </p:nvPr>
        </p:nvSpPr>
        <p:spPr/>
        <p:txBody>
          <a:bodyPr/>
          <a:lstStyle/>
          <a:p>
            <a:fld id="{D57F1E4F-1CFF-5643-939E-217C01CDF565}" type="slidenum">
              <a:rPr lang="en-US" smtClean="0"/>
              <a:pPr/>
              <a:t>38</a:t>
            </a:fld>
            <a:endParaRPr lang="en-US"/>
          </a:p>
        </p:txBody>
      </p:sp>
    </p:spTree>
    <p:extLst>
      <p:ext uri="{BB962C8B-B14F-4D97-AF65-F5344CB8AC3E}">
        <p14:creationId xmlns:p14="http://schemas.microsoft.com/office/powerpoint/2010/main" val="4253983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7CB4-FE28-29EA-1DE9-9248F857A3D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2847AF2-E7FD-6391-5E98-D9708A97D1DA}"/>
              </a:ext>
            </a:extLst>
          </p:cNvPr>
          <p:cNvSpPr>
            <a:spLocks noGrp="1"/>
          </p:cNvSpPr>
          <p:nvPr>
            <p:ph type="title"/>
          </p:nvPr>
        </p:nvSpPr>
        <p:spPr>
          <a:xfrm>
            <a:off x="1619294" y="111760"/>
            <a:ext cx="10018713" cy="1752599"/>
          </a:xfrm>
        </p:spPr>
        <p:txBody>
          <a:bodyPr/>
          <a:lstStyle/>
          <a:p>
            <a:pPr algn="l"/>
            <a:r>
              <a:rPr lang="de-DE" sz="3200"/>
              <a:t>Mocks - </a:t>
            </a:r>
            <a:br>
              <a:rPr lang="de-DE" sz="3200"/>
            </a:br>
            <a:r>
              <a:rPr lang="de-DE" sz="3200" err="1"/>
              <a:t>ParkingspotBookingService</a:t>
            </a:r>
            <a:endParaRPr lang="de-DE" sz="3200"/>
          </a:p>
        </p:txBody>
      </p:sp>
      <p:sp>
        <p:nvSpPr>
          <p:cNvPr id="3" name="Inhaltsplatzhalter 2">
            <a:extLst>
              <a:ext uri="{FF2B5EF4-FFF2-40B4-BE49-F238E27FC236}">
                <a16:creationId xmlns:a16="http://schemas.microsoft.com/office/drawing/2014/main" id="{AABCB9B6-B64E-6762-98DE-D10494E6A3DC}"/>
              </a:ext>
            </a:extLst>
          </p:cNvPr>
          <p:cNvSpPr>
            <a:spLocks noGrp="1"/>
          </p:cNvSpPr>
          <p:nvPr>
            <p:ph idx="1"/>
          </p:nvPr>
        </p:nvSpPr>
        <p:spPr>
          <a:xfrm>
            <a:off x="1484310" y="2352039"/>
            <a:ext cx="4613593" cy="3622041"/>
          </a:xfrm>
        </p:spPr>
        <p:txBody>
          <a:bodyPr>
            <a:normAutofit fontScale="92500"/>
          </a:bodyPr>
          <a:lstStyle/>
          <a:p>
            <a:r>
              <a:rPr lang="de-DE" err="1">
                <a:solidFill>
                  <a:srgbClr val="000000"/>
                </a:solidFill>
              </a:rPr>
              <a:t>Gemockter</a:t>
            </a:r>
            <a:r>
              <a:rPr lang="de-DE">
                <a:solidFill>
                  <a:srgbClr val="000000"/>
                </a:solidFill>
              </a:rPr>
              <a:t> </a:t>
            </a:r>
            <a:r>
              <a:rPr lang="de-DE" err="1">
                <a:solidFill>
                  <a:srgbClr val="000000"/>
                </a:solidFill>
              </a:rPr>
              <a:t>ParkingspotBookingService</a:t>
            </a:r>
            <a:r>
              <a:rPr lang="de-DE">
                <a:solidFill>
                  <a:srgbClr val="000000"/>
                </a:solidFill>
              </a:rPr>
              <a:t>, da eine kombinierte Raumbuchung mit einem Parkplatz möglich ist. Dadurch wird eine isolierte Überprüfung der Raumbuchung gewährleistet</a:t>
            </a:r>
          </a:p>
          <a:p>
            <a:pPr>
              <a:buClr>
                <a:srgbClr val="1287C3"/>
              </a:buClr>
            </a:pPr>
            <a:endParaRPr lang="de-DE">
              <a:solidFill>
                <a:srgbClr val="000000"/>
              </a:solidFill>
            </a:endParaRPr>
          </a:p>
          <a:p>
            <a:pPr>
              <a:buClr>
                <a:srgbClr val="1287C3"/>
              </a:buClr>
            </a:pPr>
            <a:r>
              <a:rPr lang="de-DE">
                <a:solidFill>
                  <a:srgbClr val="000000"/>
                </a:solidFill>
              </a:rPr>
              <a:t>Aufruf in </a:t>
            </a:r>
            <a:r>
              <a:rPr lang="de-DE" err="1">
                <a:solidFill>
                  <a:srgbClr val="000000"/>
                </a:solidFill>
                <a:latin typeface="Corbel"/>
              </a:rPr>
              <a:t>RoomBookingServiceTest</a:t>
            </a:r>
            <a:endParaRPr lang="de-DE">
              <a:solidFill>
                <a:srgbClr val="000000"/>
              </a:solidFill>
              <a:latin typeface="Corbel"/>
            </a:endParaRPr>
          </a:p>
          <a:p>
            <a:pPr>
              <a:buClr>
                <a:srgbClr val="1287C3"/>
              </a:buClr>
            </a:pPr>
            <a:endParaRPr lang="de-DE">
              <a:solidFill>
                <a:srgbClr val="000000"/>
              </a:solidFill>
            </a:endParaRPr>
          </a:p>
        </p:txBody>
      </p:sp>
      <p:pic>
        <p:nvPicPr>
          <p:cNvPr id="4" name="Grafik 3">
            <a:extLst>
              <a:ext uri="{FF2B5EF4-FFF2-40B4-BE49-F238E27FC236}">
                <a16:creationId xmlns:a16="http://schemas.microsoft.com/office/drawing/2014/main" id="{D5D2BCCF-4285-DC2D-933D-6834C22BA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1369" y="309880"/>
            <a:ext cx="6069764" cy="6219371"/>
          </a:xfrm>
          <a:prstGeom prst="rect">
            <a:avLst/>
          </a:prstGeom>
        </p:spPr>
      </p:pic>
      <p:sp>
        <p:nvSpPr>
          <p:cNvPr id="5" name="Foliennummernplatzhalter 4">
            <a:extLst>
              <a:ext uri="{FF2B5EF4-FFF2-40B4-BE49-F238E27FC236}">
                <a16:creationId xmlns:a16="http://schemas.microsoft.com/office/drawing/2014/main" id="{99E17C68-C3A8-4EDD-BC4C-59B0468354EB}"/>
              </a:ext>
            </a:extLst>
          </p:cNvPr>
          <p:cNvSpPr>
            <a:spLocks noGrp="1"/>
          </p:cNvSpPr>
          <p:nvPr>
            <p:ph type="sldNum" sz="quarter" idx="12"/>
          </p:nvPr>
        </p:nvSpPr>
        <p:spPr/>
        <p:txBody>
          <a:bodyPr/>
          <a:lstStyle/>
          <a:p>
            <a:fld id="{D57F1E4F-1CFF-5643-939E-217C01CDF565}" type="slidenum">
              <a:rPr lang="en-US" smtClean="0"/>
              <a:pPr/>
              <a:t>39</a:t>
            </a:fld>
            <a:endParaRPr lang="en-US"/>
          </a:p>
        </p:txBody>
      </p:sp>
    </p:spTree>
    <p:extLst>
      <p:ext uri="{BB962C8B-B14F-4D97-AF65-F5344CB8AC3E}">
        <p14:creationId xmlns:p14="http://schemas.microsoft.com/office/powerpoint/2010/main" val="2434331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B25499-21EC-1694-8AB3-5B835976DB56}"/>
              </a:ext>
            </a:extLst>
          </p:cNvPr>
          <p:cNvSpPr>
            <a:spLocks noGrp="1"/>
          </p:cNvSpPr>
          <p:nvPr>
            <p:ph type="title"/>
          </p:nvPr>
        </p:nvSpPr>
        <p:spPr>
          <a:xfrm>
            <a:off x="1716224" y="1104"/>
            <a:ext cx="10018713" cy="1752599"/>
          </a:xfrm>
        </p:spPr>
        <p:txBody>
          <a:bodyPr/>
          <a:lstStyle/>
          <a:p>
            <a:r>
              <a:rPr lang="de-DE"/>
              <a:t>Einführung - Definition</a:t>
            </a:r>
          </a:p>
        </p:txBody>
      </p:sp>
      <p:sp>
        <p:nvSpPr>
          <p:cNvPr id="3" name="Inhaltsplatzhalter 2">
            <a:extLst>
              <a:ext uri="{FF2B5EF4-FFF2-40B4-BE49-F238E27FC236}">
                <a16:creationId xmlns:a16="http://schemas.microsoft.com/office/drawing/2014/main" id="{4D185199-B5C1-A69E-5E9F-4919772D55DD}"/>
              </a:ext>
            </a:extLst>
          </p:cNvPr>
          <p:cNvSpPr>
            <a:spLocks noGrp="1"/>
          </p:cNvSpPr>
          <p:nvPr>
            <p:ph idx="1"/>
          </p:nvPr>
        </p:nvSpPr>
        <p:spPr>
          <a:xfrm>
            <a:off x="1716223" y="1617869"/>
            <a:ext cx="10018713" cy="4902201"/>
          </a:xfrm>
        </p:spPr>
        <p:txBody>
          <a:bodyPr vert="horz" lIns="91440" tIns="45720" rIns="91440" bIns="45720" rtlCol="0" anchor="t">
            <a:normAutofit/>
          </a:bodyPr>
          <a:lstStyle/>
          <a:p>
            <a:r>
              <a:rPr lang="de-DE" dirty="0"/>
              <a:t>Definition unserer Applikation</a:t>
            </a:r>
          </a:p>
          <a:p>
            <a:pPr marL="0" indent="0">
              <a:buNone/>
            </a:pPr>
            <a:r>
              <a:rPr lang="de-DE" dirty="0"/>
              <a:t>	Hotelbuchungssystem für ein Hotel für die lokale Verwaltung von 	Hotelprozessen</a:t>
            </a:r>
          </a:p>
          <a:p>
            <a:r>
              <a:rPr lang="de-DE" dirty="0"/>
              <a:t>Unsere Features</a:t>
            </a:r>
          </a:p>
          <a:p>
            <a:pPr lvl="1"/>
            <a:r>
              <a:rPr lang="de-DE" dirty="0"/>
              <a:t>Anlegen von Gästen</a:t>
            </a:r>
          </a:p>
          <a:p>
            <a:pPr lvl="1"/>
            <a:r>
              <a:rPr lang="de-DE" dirty="0"/>
              <a:t>Buchung von Zimmern</a:t>
            </a:r>
          </a:p>
          <a:p>
            <a:pPr lvl="1"/>
            <a:r>
              <a:rPr lang="de-DE" dirty="0"/>
              <a:t>Buchung von Restauranttischen</a:t>
            </a:r>
          </a:p>
          <a:p>
            <a:pPr lvl="1"/>
            <a:r>
              <a:rPr lang="de-DE" dirty="0"/>
              <a:t>Buchung von Parkplätzen</a:t>
            </a:r>
          </a:p>
          <a:p>
            <a:pPr lvl="1"/>
            <a:r>
              <a:rPr lang="de-DE" dirty="0"/>
              <a:t>Buchung von Aktivitäten</a:t>
            </a:r>
          </a:p>
          <a:p>
            <a:pPr lvl="1">
              <a:buClr>
                <a:srgbClr val="1287C3"/>
              </a:buClr>
            </a:pPr>
            <a:r>
              <a:rPr lang="de-DE" dirty="0"/>
              <a:t>Analysen durchführen</a:t>
            </a:r>
          </a:p>
          <a:p>
            <a:pPr lvl="1">
              <a:buFont typeface="Courier New" charset="2"/>
              <a:buChar char="o"/>
            </a:pPr>
            <a:endParaRPr lang="de-DE"/>
          </a:p>
        </p:txBody>
      </p:sp>
      <p:sp>
        <p:nvSpPr>
          <p:cNvPr id="4" name="Foliennummernplatzhalter 3">
            <a:extLst>
              <a:ext uri="{FF2B5EF4-FFF2-40B4-BE49-F238E27FC236}">
                <a16:creationId xmlns:a16="http://schemas.microsoft.com/office/drawing/2014/main" id="{2F08863C-9E0E-A932-3928-3837EBED343A}"/>
              </a:ext>
            </a:extLst>
          </p:cNvPr>
          <p:cNvSpPr>
            <a:spLocks noGrp="1"/>
          </p:cNvSpPr>
          <p:nvPr>
            <p:ph type="sldNum" sz="quarter" idx="12"/>
          </p:nvPr>
        </p:nvSpPr>
        <p:spPr/>
        <p:txBody>
          <a:bodyPr/>
          <a:lstStyle/>
          <a:p>
            <a:fld id="{D57F1E4F-1CFF-5643-939E-217C01CDF565}" type="slidenum">
              <a:rPr lang="en-US" smtClean="0"/>
              <a:pPr/>
              <a:t>4</a:t>
            </a:fld>
            <a:endParaRPr lang="en-US"/>
          </a:p>
        </p:txBody>
      </p:sp>
    </p:spTree>
    <p:extLst>
      <p:ext uri="{BB962C8B-B14F-4D97-AF65-F5344CB8AC3E}">
        <p14:creationId xmlns:p14="http://schemas.microsoft.com/office/powerpoint/2010/main" val="2660207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C42FB2-ECAA-1C17-C466-1E5309351438}"/>
              </a:ext>
            </a:extLst>
          </p:cNvPr>
          <p:cNvSpPr>
            <a:spLocks noGrp="1"/>
          </p:cNvSpPr>
          <p:nvPr>
            <p:ph type="title"/>
          </p:nvPr>
        </p:nvSpPr>
        <p:spPr/>
        <p:txBody>
          <a:bodyPr/>
          <a:lstStyle/>
          <a:p>
            <a:r>
              <a:rPr lang="de-DE"/>
              <a:t>Domain Driven Design</a:t>
            </a:r>
          </a:p>
        </p:txBody>
      </p:sp>
      <p:sp>
        <p:nvSpPr>
          <p:cNvPr id="3" name="Textplatzhalter 2">
            <a:extLst>
              <a:ext uri="{FF2B5EF4-FFF2-40B4-BE49-F238E27FC236}">
                <a16:creationId xmlns:a16="http://schemas.microsoft.com/office/drawing/2014/main" id="{A5054D42-6798-72A2-3A29-EBC9F00A3EB9}"/>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258349C2-CD49-4C46-5B5D-319BA0BAF6BA}"/>
              </a:ext>
            </a:extLst>
          </p:cNvPr>
          <p:cNvSpPr>
            <a:spLocks noGrp="1"/>
          </p:cNvSpPr>
          <p:nvPr>
            <p:ph type="sldNum" sz="quarter" idx="12"/>
          </p:nvPr>
        </p:nvSpPr>
        <p:spPr/>
        <p:txBody>
          <a:bodyPr/>
          <a:lstStyle/>
          <a:p>
            <a:fld id="{D57F1E4F-1CFF-5643-939E-217C01CDF565}" type="slidenum">
              <a:rPr lang="en-US" smtClean="0"/>
              <a:pPr/>
              <a:t>40</a:t>
            </a:fld>
            <a:endParaRPr lang="en-US"/>
          </a:p>
        </p:txBody>
      </p:sp>
    </p:spTree>
    <p:extLst>
      <p:ext uri="{BB962C8B-B14F-4D97-AF65-F5344CB8AC3E}">
        <p14:creationId xmlns:p14="http://schemas.microsoft.com/office/powerpoint/2010/main" val="3455880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09DC7-EDD8-AAB9-4240-077344751D5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BCD6A52-286A-1E68-1539-0C1B03F009EC}"/>
              </a:ext>
            </a:extLst>
          </p:cNvPr>
          <p:cNvSpPr>
            <a:spLocks noGrp="1"/>
          </p:cNvSpPr>
          <p:nvPr>
            <p:ph type="title"/>
          </p:nvPr>
        </p:nvSpPr>
        <p:spPr>
          <a:xfrm>
            <a:off x="2173242" y="-3132"/>
            <a:ext cx="10018713" cy="1752599"/>
          </a:xfrm>
        </p:spPr>
        <p:txBody>
          <a:bodyPr/>
          <a:lstStyle/>
          <a:p>
            <a:r>
              <a:rPr lang="de-DE"/>
              <a:t>Domain Driven Design – </a:t>
            </a:r>
            <a:r>
              <a:rPr lang="de-DE" err="1"/>
              <a:t>Ubiquitious</a:t>
            </a:r>
            <a:r>
              <a:rPr lang="de-DE"/>
              <a:t> Language</a:t>
            </a:r>
          </a:p>
        </p:txBody>
      </p:sp>
      <p:graphicFrame>
        <p:nvGraphicFramePr>
          <p:cNvPr id="4" name="Tabelle 3">
            <a:extLst>
              <a:ext uri="{FF2B5EF4-FFF2-40B4-BE49-F238E27FC236}">
                <a16:creationId xmlns:a16="http://schemas.microsoft.com/office/drawing/2014/main" id="{B28197E1-4510-F509-7BC8-A7EBDF7CFA78}"/>
              </a:ext>
            </a:extLst>
          </p:cNvPr>
          <p:cNvGraphicFramePr>
            <a:graphicFrameLocks noGrp="1"/>
          </p:cNvGraphicFramePr>
          <p:nvPr>
            <p:extLst>
              <p:ext uri="{D42A27DB-BD31-4B8C-83A1-F6EECF244321}">
                <p14:modId xmlns:p14="http://schemas.microsoft.com/office/powerpoint/2010/main" val="2457320423"/>
              </p:ext>
            </p:extLst>
          </p:nvPr>
        </p:nvGraphicFramePr>
        <p:xfrm>
          <a:off x="1788160" y="1748536"/>
          <a:ext cx="9920784" cy="4302760"/>
        </p:xfrm>
        <a:graphic>
          <a:graphicData uri="http://schemas.openxmlformats.org/drawingml/2006/table">
            <a:tbl>
              <a:tblPr firstRow="1" bandRow="1">
                <a:tableStyleId>{5C22544A-7EE6-4342-B048-85BDC9FD1C3A}</a:tableStyleId>
              </a:tblPr>
              <a:tblGrid>
                <a:gridCol w="3306928">
                  <a:extLst>
                    <a:ext uri="{9D8B030D-6E8A-4147-A177-3AD203B41FA5}">
                      <a16:colId xmlns:a16="http://schemas.microsoft.com/office/drawing/2014/main" val="1444023559"/>
                    </a:ext>
                  </a:extLst>
                </a:gridCol>
                <a:gridCol w="3306928">
                  <a:extLst>
                    <a:ext uri="{9D8B030D-6E8A-4147-A177-3AD203B41FA5}">
                      <a16:colId xmlns:a16="http://schemas.microsoft.com/office/drawing/2014/main" val="3294818357"/>
                    </a:ext>
                  </a:extLst>
                </a:gridCol>
                <a:gridCol w="3306928">
                  <a:extLst>
                    <a:ext uri="{9D8B030D-6E8A-4147-A177-3AD203B41FA5}">
                      <a16:colId xmlns:a16="http://schemas.microsoft.com/office/drawing/2014/main" val="3867116130"/>
                    </a:ext>
                  </a:extLst>
                </a:gridCol>
              </a:tblGrid>
              <a:tr h="370840">
                <a:tc>
                  <a:txBody>
                    <a:bodyPr/>
                    <a:lstStyle/>
                    <a:p>
                      <a:r>
                        <a:rPr lang="de-DE"/>
                        <a:t>Bezeichnung</a:t>
                      </a:r>
                    </a:p>
                  </a:txBody>
                  <a:tcPr/>
                </a:tc>
                <a:tc>
                  <a:txBody>
                    <a:bodyPr/>
                    <a:lstStyle/>
                    <a:p>
                      <a:r>
                        <a:rPr lang="de-DE"/>
                        <a:t>Bedeutung</a:t>
                      </a:r>
                    </a:p>
                  </a:txBody>
                  <a:tcPr/>
                </a:tc>
                <a:tc>
                  <a:txBody>
                    <a:bodyPr/>
                    <a:lstStyle/>
                    <a:p>
                      <a:r>
                        <a:rPr lang="de-DE"/>
                        <a:t>Begründung</a:t>
                      </a:r>
                    </a:p>
                  </a:txBody>
                  <a:tcPr/>
                </a:tc>
                <a:extLst>
                  <a:ext uri="{0D108BD9-81ED-4DB2-BD59-A6C34878D82A}">
                    <a16:rowId xmlns:a16="http://schemas.microsoft.com/office/drawing/2014/main" val="491894562"/>
                  </a:ext>
                </a:extLst>
              </a:tr>
              <a:tr h="370840">
                <a:tc>
                  <a:txBody>
                    <a:bodyPr/>
                    <a:lstStyle/>
                    <a:p>
                      <a:r>
                        <a:rPr lang="de-DE"/>
                        <a:t>User</a:t>
                      </a:r>
                    </a:p>
                  </a:txBody>
                  <a:tcPr/>
                </a:tc>
                <a:tc>
                  <a:txBody>
                    <a:bodyPr/>
                    <a:lstStyle/>
                    <a:p>
                      <a:pPr marL="0" lvl="0" indent="0" algn="l">
                        <a:lnSpc>
                          <a:spcPct val="100000"/>
                        </a:lnSpc>
                        <a:buNone/>
                      </a:pPr>
                      <a:r>
                        <a:rPr lang="de-DE" sz="1800" b="0" i="0" u="none" strike="noStrike" baseline="0" noProof="0">
                          <a:solidFill>
                            <a:srgbClr val="000000"/>
                          </a:solidFill>
                          <a:latin typeface="Corbel"/>
                        </a:rPr>
                        <a:t>Repräsentiert einen Gast oder Kunden, der das System nutzt.</a:t>
                      </a:r>
                    </a:p>
                    <a:p>
                      <a:pPr lvl="0">
                        <a:buNone/>
                      </a:pPr>
                      <a:endParaRPr lang="de-DE"/>
                    </a:p>
                  </a:txBody>
                  <a:tcPr/>
                </a:tc>
                <a:tc>
                  <a:txBody>
                    <a:bodyPr/>
                    <a:lstStyle/>
                    <a:p>
                      <a:pPr marL="0" lvl="0" indent="0" algn="l">
                        <a:lnSpc>
                          <a:spcPct val="100000"/>
                        </a:lnSpc>
                        <a:buNone/>
                      </a:pPr>
                      <a:r>
                        <a:rPr lang="de-DE" sz="1800" b="0" i="0" u="none" strike="noStrike" baseline="0" noProof="0">
                          <a:solidFill>
                            <a:srgbClr val="000000"/>
                          </a:solidFill>
                          <a:latin typeface="Corbel"/>
                        </a:rPr>
                        <a:t>Zentraler Begriff, den sowohl Domänenexperten als auch Entwickler verwenden.</a:t>
                      </a:r>
                    </a:p>
                  </a:txBody>
                  <a:tcPr/>
                </a:tc>
                <a:extLst>
                  <a:ext uri="{0D108BD9-81ED-4DB2-BD59-A6C34878D82A}">
                    <a16:rowId xmlns:a16="http://schemas.microsoft.com/office/drawing/2014/main" val="3438642630"/>
                  </a:ext>
                </a:extLst>
              </a:tr>
              <a:tr h="370840">
                <a:tc>
                  <a:txBody>
                    <a:bodyPr/>
                    <a:lstStyle/>
                    <a:p>
                      <a:r>
                        <a:rPr lang="de-DE"/>
                        <a:t>Room</a:t>
                      </a:r>
                    </a:p>
                  </a:txBody>
                  <a:tcPr/>
                </a:tc>
                <a:tc>
                  <a:txBody>
                    <a:bodyPr/>
                    <a:lstStyle/>
                    <a:p>
                      <a:pPr marL="0" lvl="0" indent="0" algn="l">
                        <a:lnSpc>
                          <a:spcPct val="100000"/>
                        </a:lnSpc>
                        <a:buNone/>
                      </a:pPr>
                      <a:r>
                        <a:rPr lang="de-DE" sz="1800" b="0" i="0" u="none" strike="noStrike" baseline="0" noProof="0">
                          <a:solidFill>
                            <a:srgbClr val="000000"/>
                          </a:solidFill>
                          <a:latin typeface="Corbel"/>
                        </a:rPr>
                        <a:t>Ein buchbares Hotelzimmer mit bestimmten Eigenschaften.</a:t>
                      </a:r>
                    </a:p>
                  </a:txBody>
                  <a:tcPr/>
                </a:tc>
                <a:tc>
                  <a:txBody>
                    <a:bodyPr/>
                    <a:lstStyle/>
                    <a:p>
                      <a:pPr marL="0" lvl="0" indent="0" algn="l">
                        <a:lnSpc>
                          <a:spcPct val="100000"/>
                        </a:lnSpc>
                        <a:buNone/>
                      </a:pPr>
                      <a:r>
                        <a:rPr lang="de-DE" sz="1800" b="0" i="0" u="none" strike="noStrike" baseline="0" noProof="0">
                          <a:solidFill>
                            <a:srgbClr val="000000"/>
                          </a:solidFill>
                          <a:latin typeface="Corbel"/>
                        </a:rPr>
                        <a:t>Wird direkt im fachlichen wie auch technischen Kontext identisch verwendet.</a:t>
                      </a:r>
                    </a:p>
                    <a:p>
                      <a:pPr lvl="0">
                        <a:buNone/>
                      </a:pPr>
                      <a:endParaRPr lang="de-DE"/>
                    </a:p>
                  </a:txBody>
                  <a:tcPr/>
                </a:tc>
                <a:extLst>
                  <a:ext uri="{0D108BD9-81ED-4DB2-BD59-A6C34878D82A}">
                    <a16:rowId xmlns:a16="http://schemas.microsoft.com/office/drawing/2014/main" val="1903143908"/>
                  </a:ext>
                </a:extLst>
              </a:tr>
              <a:tr h="370840">
                <a:tc>
                  <a:txBody>
                    <a:bodyPr/>
                    <a:lstStyle/>
                    <a:p>
                      <a:r>
                        <a:rPr lang="de-DE" err="1"/>
                        <a:t>Activity</a:t>
                      </a:r>
                    </a:p>
                  </a:txBody>
                  <a:tcPr/>
                </a:tc>
                <a:tc>
                  <a:txBody>
                    <a:bodyPr/>
                    <a:lstStyle/>
                    <a:p>
                      <a:pPr marL="0" lvl="0" indent="0" algn="l">
                        <a:lnSpc>
                          <a:spcPct val="100000"/>
                        </a:lnSpc>
                        <a:buNone/>
                      </a:pPr>
                      <a:r>
                        <a:rPr lang="de-DE" sz="1800" b="0" i="0" u="none" strike="noStrike" baseline="0" noProof="0">
                          <a:solidFill>
                            <a:srgbClr val="000000"/>
                          </a:solidFill>
                          <a:latin typeface="Corbel"/>
                        </a:rPr>
                        <a:t>Freizeitangebot wie </a:t>
                      </a:r>
                      <a:r>
                        <a:rPr lang="de-DE" sz="1800" b="0" i="0" u="none" strike="noStrike" baseline="0" noProof="0" err="1">
                          <a:solidFill>
                            <a:srgbClr val="000000"/>
                          </a:solidFill>
                          <a:latin typeface="Corbel"/>
                        </a:rPr>
                        <a:t>Spa</a:t>
                      </a:r>
                      <a:r>
                        <a:rPr lang="de-DE" sz="1800" b="0" i="0" u="none" strike="noStrike" baseline="0" noProof="0">
                          <a:solidFill>
                            <a:srgbClr val="000000"/>
                          </a:solidFill>
                          <a:latin typeface="Corbel"/>
                        </a:rPr>
                        <a:t>, Fitness, Stadtführung etc., das gebucht werden kann.</a:t>
                      </a:r>
                    </a:p>
                  </a:txBody>
                  <a:tcPr/>
                </a:tc>
                <a:tc>
                  <a:txBody>
                    <a:bodyPr/>
                    <a:lstStyle/>
                    <a:p>
                      <a:pPr marL="0" lvl="0" indent="0" algn="l">
                        <a:lnSpc>
                          <a:spcPct val="100000"/>
                        </a:lnSpc>
                        <a:buNone/>
                      </a:pPr>
                      <a:r>
                        <a:rPr lang="de-DE" sz="1800" b="0" i="0" u="none" strike="noStrike" baseline="0" noProof="0">
                          <a:solidFill>
                            <a:srgbClr val="000000"/>
                          </a:solidFill>
                          <a:latin typeface="Corbel"/>
                        </a:rPr>
                        <a:t>Einheitlicher Begriff für buchbare Zusatzleistungen im System und in der Domäne.</a:t>
                      </a:r>
                    </a:p>
                  </a:txBody>
                  <a:tcPr/>
                </a:tc>
                <a:extLst>
                  <a:ext uri="{0D108BD9-81ED-4DB2-BD59-A6C34878D82A}">
                    <a16:rowId xmlns:a16="http://schemas.microsoft.com/office/drawing/2014/main" val="3644303536"/>
                  </a:ext>
                </a:extLst>
              </a:tr>
              <a:tr h="370840">
                <a:tc>
                  <a:txBody>
                    <a:bodyPr/>
                    <a:lstStyle/>
                    <a:p>
                      <a:r>
                        <a:rPr lang="de-DE" err="1"/>
                        <a:t>RestaurantTable</a:t>
                      </a:r>
                    </a:p>
                  </a:txBody>
                  <a:tcPr/>
                </a:tc>
                <a:tc>
                  <a:txBody>
                    <a:bodyPr/>
                    <a:lstStyle/>
                    <a:p>
                      <a:pPr marL="0" lvl="0" indent="0" algn="l">
                        <a:lnSpc>
                          <a:spcPct val="100000"/>
                        </a:lnSpc>
                        <a:buNone/>
                      </a:pPr>
                      <a:r>
                        <a:rPr lang="de-DE" sz="1800" b="0" i="0" u="none" strike="noStrike" baseline="0" noProof="0">
                          <a:solidFill>
                            <a:srgbClr val="000000"/>
                          </a:solidFill>
                          <a:latin typeface="Corbel"/>
                        </a:rPr>
                        <a:t>Ein bestimmter Tisch im Hotelrestaurant, der reserviert werden kann.</a:t>
                      </a:r>
                    </a:p>
                  </a:txBody>
                  <a:tcPr/>
                </a:tc>
                <a:tc>
                  <a:txBody>
                    <a:bodyPr/>
                    <a:lstStyle/>
                    <a:p>
                      <a:pPr marL="0" lvl="0" indent="0" algn="l">
                        <a:lnSpc>
                          <a:spcPct val="100000"/>
                        </a:lnSpc>
                        <a:buNone/>
                      </a:pPr>
                      <a:r>
                        <a:rPr lang="de-DE" sz="1800" b="0" i="0" u="none" strike="noStrike" baseline="0" noProof="0">
                          <a:solidFill>
                            <a:srgbClr val="000000"/>
                          </a:solidFill>
                          <a:latin typeface="Corbel"/>
                        </a:rPr>
                        <a:t>Klare, gemeinsame Sprache zur Tischreservierung im Fachbereich und im Code.</a:t>
                      </a:r>
                    </a:p>
                  </a:txBody>
                  <a:tcPr/>
                </a:tc>
                <a:extLst>
                  <a:ext uri="{0D108BD9-81ED-4DB2-BD59-A6C34878D82A}">
                    <a16:rowId xmlns:a16="http://schemas.microsoft.com/office/drawing/2014/main" val="1026217401"/>
                  </a:ext>
                </a:extLst>
              </a:tr>
            </a:tbl>
          </a:graphicData>
        </a:graphic>
      </p:graphicFrame>
      <p:sp>
        <p:nvSpPr>
          <p:cNvPr id="3" name="Foliennummernplatzhalter 2">
            <a:extLst>
              <a:ext uri="{FF2B5EF4-FFF2-40B4-BE49-F238E27FC236}">
                <a16:creationId xmlns:a16="http://schemas.microsoft.com/office/drawing/2014/main" id="{E4122DE8-45BA-DA8C-7633-452126594881}"/>
              </a:ext>
            </a:extLst>
          </p:cNvPr>
          <p:cNvSpPr>
            <a:spLocks noGrp="1"/>
          </p:cNvSpPr>
          <p:nvPr>
            <p:ph type="sldNum" sz="quarter" idx="12"/>
          </p:nvPr>
        </p:nvSpPr>
        <p:spPr/>
        <p:txBody>
          <a:bodyPr/>
          <a:lstStyle/>
          <a:p>
            <a:fld id="{D57F1E4F-1CFF-5643-939E-217C01CDF565}" type="slidenum">
              <a:rPr lang="en-US" smtClean="0"/>
              <a:pPr/>
              <a:t>41</a:t>
            </a:fld>
            <a:endParaRPr lang="en-US"/>
          </a:p>
        </p:txBody>
      </p:sp>
    </p:spTree>
    <p:extLst>
      <p:ext uri="{BB962C8B-B14F-4D97-AF65-F5344CB8AC3E}">
        <p14:creationId xmlns:p14="http://schemas.microsoft.com/office/powerpoint/2010/main" val="793801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3DC81-59A1-AEE5-2F2E-E30CB308210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906F53-91F1-BFF8-4ED0-D1D0AE47A17B}"/>
              </a:ext>
            </a:extLst>
          </p:cNvPr>
          <p:cNvSpPr>
            <a:spLocks noGrp="1"/>
          </p:cNvSpPr>
          <p:nvPr>
            <p:ph type="title"/>
          </p:nvPr>
        </p:nvSpPr>
        <p:spPr>
          <a:xfrm>
            <a:off x="2173242" y="-3132"/>
            <a:ext cx="10018713" cy="1752599"/>
          </a:xfrm>
        </p:spPr>
        <p:txBody>
          <a:bodyPr/>
          <a:lstStyle/>
          <a:p>
            <a:r>
              <a:rPr lang="de-DE"/>
              <a:t>Repository - RoomRepository</a:t>
            </a:r>
          </a:p>
        </p:txBody>
      </p:sp>
      <p:sp>
        <p:nvSpPr>
          <p:cNvPr id="3" name="Inhaltsplatzhalter 2">
            <a:extLst>
              <a:ext uri="{FF2B5EF4-FFF2-40B4-BE49-F238E27FC236}">
                <a16:creationId xmlns:a16="http://schemas.microsoft.com/office/drawing/2014/main" id="{C0AD5928-5C96-4F6B-323E-7797551D2DCB}"/>
              </a:ext>
            </a:extLst>
          </p:cNvPr>
          <p:cNvSpPr>
            <a:spLocks noGrp="1"/>
          </p:cNvSpPr>
          <p:nvPr>
            <p:ph idx="1"/>
          </p:nvPr>
        </p:nvSpPr>
        <p:spPr>
          <a:xfrm>
            <a:off x="1484310" y="1131956"/>
            <a:ext cx="10018713" cy="5911393"/>
          </a:xfrm>
        </p:spPr>
        <p:txBody>
          <a:bodyPr>
            <a:normAutofit/>
          </a:bodyPr>
          <a:lstStyle/>
          <a:p>
            <a:pPr marL="0" indent="0">
              <a:buNone/>
            </a:pPr>
            <a:r>
              <a:rPr lang="de-DE" b="1"/>
              <a:t>Beschreibung:</a:t>
            </a:r>
            <a:endParaRPr lang="de-DE"/>
          </a:p>
          <a:p>
            <a:pPr marL="0" indent="0">
              <a:buNone/>
            </a:pPr>
            <a:r>
              <a:rPr lang="de-DE" err="1"/>
              <a:t>RoomRepository</a:t>
            </a:r>
            <a:r>
              <a:rPr lang="de-DE"/>
              <a:t> erlaubt den Zugriff auf gespeicherte Daten über die CRUD-Funktionen</a:t>
            </a:r>
          </a:p>
          <a:p>
            <a:pPr marL="0" indent="0">
              <a:buNone/>
            </a:pPr>
            <a:endParaRPr lang="de-DE"/>
          </a:p>
          <a:p>
            <a:pPr marL="0" indent="0">
              <a:buNone/>
            </a:pPr>
            <a:r>
              <a:rPr lang="de-DE" b="1"/>
              <a:t>Begründung:</a:t>
            </a:r>
          </a:p>
          <a:p>
            <a:pPr marL="0" indent="0">
              <a:buNone/>
            </a:pPr>
            <a:r>
              <a:rPr lang="de-DE" err="1">
                <a:ea typeface="+mn-lt"/>
                <a:cs typeface="+mn-lt"/>
              </a:rPr>
              <a:t>Repositories</a:t>
            </a:r>
            <a:r>
              <a:rPr lang="de-DE">
                <a:ea typeface="+mn-lt"/>
                <a:cs typeface="+mn-lt"/>
              </a:rPr>
              <a:t> trennen die Domäne von der Persistenz. Sie sind notwendig, um Räume aus einem Speicher zu laden, ohne dass die Domäne Details kennt.</a:t>
            </a:r>
            <a:endParaRPr lang="de-DE"/>
          </a:p>
        </p:txBody>
      </p:sp>
      <p:sp>
        <p:nvSpPr>
          <p:cNvPr id="4" name="Foliennummernplatzhalter 3">
            <a:extLst>
              <a:ext uri="{FF2B5EF4-FFF2-40B4-BE49-F238E27FC236}">
                <a16:creationId xmlns:a16="http://schemas.microsoft.com/office/drawing/2014/main" id="{825C61AC-593B-8A6F-CCD8-1E721E8A9601}"/>
              </a:ext>
            </a:extLst>
          </p:cNvPr>
          <p:cNvSpPr>
            <a:spLocks noGrp="1"/>
          </p:cNvSpPr>
          <p:nvPr>
            <p:ph type="sldNum" sz="quarter" idx="12"/>
          </p:nvPr>
        </p:nvSpPr>
        <p:spPr/>
        <p:txBody>
          <a:bodyPr/>
          <a:lstStyle/>
          <a:p>
            <a:fld id="{D57F1E4F-1CFF-5643-939E-217C01CDF565}" type="slidenum">
              <a:rPr lang="en-US" smtClean="0"/>
              <a:pPr/>
              <a:t>42</a:t>
            </a:fld>
            <a:endParaRPr lang="en-US"/>
          </a:p>
        </p:txBody>
      </p:sp>
    </p:spTree>
    <p:extLst>
      <p:ext uri="{BB962C8B-B14F-4D97-AF65-F5344CB8AC3E}">
        <p14:creationId xmlns:p14="http://schemas.microsoft.com/office/powerpoint/2010/main" val="389880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33077-E698-ADE6-3B1B-9B6356BBBE5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2F5F193-3777-23F8-7228-C8B73812C94A}"/>
              </a:ext>
            </a:extLst>
          </p:cNvPr>
          <p:cNvSpPr>
            <a:spLocks noGrp="1"/>
          </p:cNvSpPr>
          <p:nvPr>
            <p:ph type="title"/>
          </p:nvPr>
        </p:nvSpPr>
        <p:spPr>
          <a:xfrm>
            <a:off x="1472202" y="2171108"/>
            <a:ext cx="10018713" cy="1752599"/>
          </a:xfrm>
        </p:spPr>
        <p:txBody>
          <a:bodyPr/>
          <a:lstStyle/>
          <a:p>
            <a:pPr algn="l"/>
            <a:r>
              <a:rPr lang="de-DE"/>
              <a:t>Repository - </a:t>
            </a:r>
            <a:br>
              <a:rPr lang="de-DE"/>
            </a:br>
            <a:r>
              <a:rPr lang="de-DE" err="1"/>
              <a:t>RoomRepository</a:t>
            </a:r>
          </a:p>
        </p:txBody>
      </p:sp>
      <p:pic>
        <p:nvPicPr>
          <p:cNvPr id="4" name="Grafik 3">
            <a:extLst>
              <a:ext uri="{FF2B5EF4-FFF2-40B4-BE49-F238E27FC236}">
                <a16:creationId xmlns:a16="http://schemas.microsoft.com/office/drawing/2014/main" id="{73BEF72E-991C-7339-CAF0-03254EF06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6491" y="101600"/>
            <a:ext cx="4613976" cy="6644640"/>
          </a:xfrm>
          <a:prstGeom prst="rect">
            <a:avLst/>
          </a:prstGeom>
        </p:spPr>
      </p:pic>
      <p:sp>
        <p:nvSpPr>
          <p:cNvPr id="3" name="Foliennummernplatzhalter 2">
            <a:extLst>
              <a:ext uri="{FF2B5EF4-FFF2-40B4-BE49-F238E27FC236}">
                <a16:creationId xmlns:a16="http://schemas.microsoft.com/office/drawing/2014/main" id="{E5B9728A-C129-E89E-B257-A032BFC5F028}"/>
              </a:ext>
            </a:extLst>
          </p:cNvPr>
          <p:cNvSpPr>
            <a:spLocks noGrp="1"/>
          </p:cNvSpPr>
          <p:nvPr>
            <p:ph type="sldNum" sz="quarter" idx="12"/>
          </p:nvPr>
        </p:nvSpPr>
        <p:spPr/>
        <p:txBody>
          <a:bodyPr/>
          <a:lstStyle/>
          <a:p>
            <a:fld id="{D57F1E4F-1CFF-5643-939E-217C01CDF565}" type="slidenum">
              <a:rPr lang="en-US" smtClean="0"/>
              <a:pPr/>
              <a:t>43</a:t>
            </a:fld>
            <a:endParaRPr lang="en-US"/>
          </a:p>
        </p:txBody>
      </p:sp>
    </p:spTree>
    <p:extLst>
      <p:ext uri="{BB962C8B-B14F-4D97-AF65-F5344CB8AC3E}">
        <p14:creationId xmlns:p14="http://schemas.microsoft.com/office/powerpoint/2010/main" val="1528537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0DA3B-FB02-2010-3949-BC2D1C5D5B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61EC5E-0FA8-DDB9-33FE-5E93E8032C27}"/>
              </a:ext>
            </a:extLst>
          </p:cNvPr>
          <p:cNvSpPr>
            <a:spLocks noGrp="1"/>
          </p:cNvSpPr>
          <p:nvPr>
            <p:ph type="title"/>
          </p:nvPr>
        </p:nvSpPr>
        <p:spPr>
          <a:xfrm>
            <a:off x="2173242" y="-3132"/>
            <a:ext cx="10018713" cy="1752599"/>
          </a:xfrm>
        </p:spPr>
        <p:txBody>
          <a:bodyPr/>
          <a:lstStyle/>
          <a:p>
            <a:r>
              <a:rPr lang="de-DE"/>
              <a:t>Aggregate – User &amp; </a:t>
            </a:r>
            <a:r>
              <a:rPr lang="de-DE" err="1"/>
              <a:t>Adress</a:t>
            </a:r>
          </a:p>
        </p:txBody>
      </p:sp>
      <p:sp>
        <p:nvSpPr>
          <p:cNvPr id="3" name="Inhaltsplatzhalter 2">
            <a:extLst>
              <a:ext uri="{FF2B5EF4-FFF2-40B4-BE49-F238E27FC236}">
                <a16:creationId xmlns:a16="http://schemas.microsoft.com/office/drawing/2014/main" id="{F3CCA1B4-4374-B0EE-C30E-126C5FB5B7D7}"/>
              </a:ext>
            </a:extLst>
          </p:cNvPr>
          <p:cNvSpPr>
            <a:spLocks noGrp="1"/>
          </p:cNvSpPr>
          <p:nvPr>
            <p:ph idx="1"/>
          </p:nvPr>
        </p:nvSpPr>
        <p:spPr>
          <a:xfrm>
            <a:off x="1921190" y="1568836"/>
            <a:ext cx="10018713" cy="4641393"/>
          </a:xfrm>
        </p:spPr>
        <p:txBody>
          <a:bodyPr>
            <a:normAutofit/>
          </a:bodyPr>
          <a:lstStyle/>
          <a:p>
            <a:pPr marL="0" indent="0">
              <a:buClr>
                <a:srgbClr val="1287C3"/>
              </a:buClr>
              <a:buNone/>
            </a:pPr>
            <a:endParaRPr lang="de-DE">
              <a:solidFill>
                <a:srgbClr val="FF0000"/>
              </a:solidFill>
            </a:endParaRPr>
          </a:p>
          <a:p>
            <a:pPr marL="0" indent="0">
              <a:buNone/>
            </a:pPr>
            <a:r>
              <a:rPr lang="de-DE" b="1"/>
              <a:t>Beschreibung:</a:t>
            </a:r>
          </a:p>
          <a:p>
            <a:pPr marL="0" indent="0">
              <a:buNone/>
            </a:pPr>
            <a:r>
              <a:rPr lang="de-DE"/>
              <a:t>Ein User besitzt eigene Attribute wie E-Mail und eine eindeutige ID. Zusätzlich enthält er das Value </a:t>
            </a:r>
            <a:r>
              <a:rPr lang="de-DE" err="1"/>
              <a:t>Object</a:t>
            </a:r>
            <a:r>
              <a:rPr lang="de-DE"/>
              <a:t> Adresse, welches das Land, die Postleitzahl, den Ort, die Straße und die Hausnummer repräsentiert. </a:t>
            </a:r>
          </a:p>
          <a:p>
            <a:pPr marL="0" indent="0">
              <a:buNone/>
            </a:pPr>
            <a:endParaRPr lang="de-DE"/>
          </a:p>
          <a:p>
            <a:pPr marL="0" indent="0">
              <a:buNone/>
            </a:pPr>
            <a:r>
              <a:rPr lang="de-DE" b="1"/>
              <a:t>Begründung:</a:t>
            </a:r>
          </a:p>
          <a:p>
            <a:pPr marL="0" indent="0">
              <a:buNone/>
            </a:pPr>
            <a:r>
              <a:rPr lang="de-DE">
                <a:ea typeface="+mn-lt"/>
                <a:cs typeface="+mn-lt"/>
              </a:rPr>
              <a:t>Die </a:t>
            </a:r>
            <a:r>
              <a:rPr lang="de-DE" err="1">
                <a:ea typeface="+mn-lt"/>
                <a:cs typeface="+mn-lt"/>
              </a:rPr>
              <a:t>UserId</a:t>
            </a:r>
            <a:r>
              <a:rPr lang="de-DE">
                <a:ea typeface="+mn-lt"/>
                <a:cs typeface="+mn-lt"/>
              </a:rPr>
              <a:t> ist das einzige Mittel, um auf den User und damit auf das Value </a:t>
            </a:r>
            <a:r>
              <a:rPr lang="de-DE" err="1">
                <a:ea typeface="+mn-lt"/>
                <a:cs typeface="+mn-lt"/>
              </a:rPr>
              <a:t>Object</a:t>
            </a:r>
            <a:r>
              <a:rPr lang="de-DE">
                <a:ea typeface="+mn-lt"/>
                <a:cs typeface="+mn-lt"/>
              </a:rPr>
              <a:t> Adresse zuzugreifen, was den User zur Aggregat-Root macht. Darum bilden User und Adresse ein gemeinsames Aggregate.</a:t>
            </a:r>
            <a:endParaRPr lang="de-DE"/>
          </a:p>
        </p:txBody>
      </p:sp>
      <p:sp>
        <p:nvSpPr>
          <p:cNvPr id="4" name="Foliennummernplatzhalter 3">
            <a:extLst>
              <a:ext uri="{FF2B5EF4-FFF2-40B4-BE49-F238E27FC236}">
                <a16:creationId xmlns:a16="http://schemas.microsoft.com/office/drawing/2014/main" id="{3F4350F0-55F4-B624-2257-0C7592D933C7}"/>
              </a:ext>
            </a:extLst>
          </p:cNvPr>
          <p:cNvSpPr>
            <a:spLocks noGrp="1"/>
          </p:cNvSpPr>
          <p:nvPr>
            <p:ph type="sldNum" sz="quarter" idx="12"/>
          </p:nvPr>
        </p:nvSpPr>
        <p:spPr/>
        <p:txBody>
          <a:bodyPr/>
          <a:lstStyle/>
          <a:p>
            <a:fld id="{D57F1E4F-1CFF-5643-939E-217C01CDF565}" type="slidenum">
              <a:rPr lang="en-US" smtClean="0"/>
              <a:pPr/>
              <a:t>44</a:t>
            </a:fld>
            <a:endParaRPr lang="en-US"/>
          </a:p>
        </p:txBody>
      </p:sp>
    </p:spTree>
    <p:extLst>
      <p:ext uri="{BB962C8B-B14F-4D97-AF65-F5344CB8AC3E}">
        <p14:creationId xmlns:p14="http://schemas.microsoft.com/office/powerpoint/2010/main" val="2190046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E579A-B71C-9004-B915-C452F9D39A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CF95161-0D5D-8801-5B30-DF92F82DCBAB}"/>
              </a:ext>
            </a:extLst>
          </p:cNvPr>
          <p:cNvSpPr>
            <a:spLocks noGrp="1"/>
          </p:cNvSpPr>
          <p:nvPr>
            <p:ph type="title"/>
          </p:nvPr>
        </p:nvSpPr>
        <p:spPr>
          <a:xfrm>
            <a:off x="2173242" y="-3132"/>
            <a:ext cx="10018713" cy="1055914"/>
          </a:xfrm>
        </p:spPr>
        <p:txBody>
          <a:bodyPr/>
          <a:lstStyle/>
          <a:p>
            <a:r>
              <a:rPr lang="de-DE"/>
              <a:t>Aggregate- UML</a:t>
            </a:r>
          </a:p>
        </p:txBody>
      </p:sp>
      <p:pic>
        <p:nvPicPr>
          <p:cNvPr id="4" name="Grafik 3">
            <a:extLst>
              <a:ext uri="{FF2B5EF4-FFF2-40B4-BE49-F238E27FC236}">
                <a16:creationId xmlns:a16="http://schemas.microsoft.com/office/drawing/2014/main" id="{1EB9BB56-67FF-AF5B-5159-BA634F6FC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8336" y="1039973"/>
            <a:ext cx="8935785" cy="5823083"/>
          </a:xfrm>
          <a:prstGeom prst="rect">
            <a:avLst/>
          </a:prstGeom>
        </p:spPr>
      </p:pic>
      <p:sp>
        <p:nvSpPr>
          <p:cNvPr id="3" name="Foliennummernplatzhalter 2">
            <a:extLst>
              <a:ext uri="{FF2B5EF4-FFF2-40B4-BE49-F238E27FC236}">
                <a16:creationId xmlns:a16="http://schemas.microsoft.com/office/drawing/2014/main" id="{65FE81A1-E493-8C9E-062C-482D62CFE50F}"/>
              </a:ext>
            </a:extLst>
          </p:cNvPr>
          <p:cNvSpPr>
            <a:spLocks noGrp="1"/>
          </p:cNvSpPr>
          <p:nvPr>
            <p:ph type="sldNum" sz="quarter" idx="12"/>
          </p:nvPr>
        </p:nvSpPr>
        <p:spPr/>
        <p:txBody>
          <a:bodyPr/>
          <a:lstStyle/>
          <a:p>
            <a:fld id="{D57F1E4F-1CFF-5643-939E-217C01CDF565}" type="slidenum">
              <a:rPr lang="en-US" smtClean="0"/>
              <a:pPr/>
              <a:t>45</a:t>
            </a:fld>
            <a:endParaRPr lang="en-US"/>
          </a:p>
        </p:txBody>
      </p:sp>
    </p:spTree>
    <p:extLst>
      <p:ext uri="{BB962C8B-B14F-4D97-AF65-F5344CB8AC3E}">
        <p14:creationId xmlns:p14="http://schemas.microsoft.com/office/powerpoint/2010/main" val="2570822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0CFC8-5E5D-C456-011B-69D7D6A23A8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BA8EA17-4863-8A37-2849-300DAA998F57}"/>
              </a:ext>
            </a:extLst>
          </p:cNvPr>
          <p:cNvSpPr>
            <a:spLocks noGrp="1"/>
          </p:cNvSpPr>
          <p:nvPr>
            <p:ph type="title"/>
          </p:nvPr>
        </p:nvSpPr>
        <p:spPr>
          <a:xfrm>
            <a:off x="2173242" y="-3132"/>
            <a:ext cx="10018713" cy="1752599"/>
          </a:xfrm>
        </p:spPr>
        <p:txBody>
          <a:bodyPr/>
          <a:lstStyle/>
          <a:p>
            <a:r>
              <a:rPr lang="de-DE"/>
              <a:t>Entität - Raum</a:t>
            </a:r>
          </a:p>
        </p:txBody>
      </p:sp>
      <p:sp>
        <p:nvSpPr>
          <p:cNvPr id="3" name="Inhaltsplatzhalter 2">
            <a:extLst>
              <a:ext uri="{FF2B5EF4-FFF2-40B4-BE49-F238E27FC236}">
                <a16:creationId xmlns:a16="http://schemas.microsoft.com/office/drawing/2014/main" id="{96182E47-D1DB-F05B-9C58-3B46FBEC456F}"/>
              </a:ext>
            </a:extLst>
          </p:cNvPr>
          <p:cNvSpPr>
            <a:spLocks noGrp="1"/>
          </p:cNvSpPr>
          <p:nvPr>
            <p:ph idx="1"/>
          </p:nvPr>
        </p:nvSpPr>
        <p:spPr>
          <a:xfrm>
            <a:off x="1738310" y="1487556"/>
            <a:ext cx="10018713" cy="4682033"/>
          </a:xfrm>
        </p:spPr>
        <p:txBody>
          <a:bodyPr>
            <a:normAutofit/>
          </a:bodyPr>
          <a:lstStyle/>
          <a:p>
            <a:pPr marL="0" indent="0">
              <a:buNone/>
            </a:pPr>
            <a:r>
              <a:rPr lang="de-DE" b="1"/>
              <a:t>Beschreibung:</a:t>
            </a:r>
            <a:endParaRPr lang="de-DE"/>
          </a:p>
          <a:p>
            <a:pPr marL="0" indent="0">
              <a:buNone/>
            </a:pPr>
            <a:r>
              <a:rPr lang="de-DE"/>
              <a:t>Ein Raum stellt ein Zimmer im Hotel dar, welches über einen Zeitraum existiert und eine Identität hat (</a:t>
            </a:r>
            <a:r>
              <a:rPr lang="de-DE" err="1"/>
              <a:t>RoomId</a:t>
            </a:r>
            <a:r>
              <a:rPr lang="de-DE"/>
              <a:t>).</a:t>
            </a:r>
          </a:p>
          <a:p>
            <a:pPr marL="0" indent="0">
              <a:buNone/>
            </a:pPr>
            <a:endParaRPr lang="de-DE"/>
          </a:p>
          <a:p>
            <a:pPr marL="0" indent="0">
              <a:buNone/>
            </a:pPr>
            <a:r>
              <a:rPr lang="de-DE" b="1"/>
              <a:t>Begründung:</a:t>
            </a:r>
          </a:p>
          <a:p>
            <a:pPr marL="0" indent="0">
              <a:buNone/>
            </a:pPr>
            <a:r>
              <a:rPr lang="de-DE">
                <a:ea typeface="+mn-lt"/>
                <a:cs typeface="+mn-lt"/>
              </a:rPr>
              <a:t>Bei einem Raum handelt es sich um eine Entität, da er sich nicht über seine Werte definiert sondern über die Id. Die Werte sind über die Zeit veränderlich und ein Raum besitzt einen Lebenszyklus. </a:t>
            </a:r>
            <a:endParaRPr lang="de-DE"/>
          </a:p>
        </p:txBody>
      </p:sp>
      <p:sp>
        <p:nvSpPr>
          <p:cNvPr id="4" name="Foliennummernplatzhalter 3">
            <a:extLst>
              <a:ext uri="{FF2B5EF4-FFF2-40B4-BE49-F238E27FC236}">
                <a16:creationId xmlns:a16="http://schemas.microsoft.com/office/drawing/2014/main" id="{945098B0-1339-7CDD-B72C-14E9AB0BEBE5}"/>
              </a:ext>
            </a:extLst>
          </p:cNvPr>
          <p:cNvSpPr>
            <a:spLocks noGrp="1"/>
          </p:cNvSpPr>
          <p:nvPr>
            <p:ph type="sldNum" sz="quarter" idx="12"/>
          </p:nvPr>
        </p:nvSpPr>
        <p:spPr/>
        <p:txBody>
          <a:bodyPr/>
          <a:lstStyle/>
          <a:p>
            <a:fld id="{D57F1E4F-1CFF-5643-939E-217C01CDF565}" type="slidenum">
              <a:rPr lang="en-US" smtClean="0"/>
              <a:pPr/>
              <a:t>46</a:t>
            </a:fld>
            <a:endParaRPr lang="en-US"/>
          </a:p>
        </p:txBody>
      </p:sp>
    </p:spTree>
    <p:extLst>
      <p:ext uri="{BB962C8B-B14F-4D97-AF65-F5344CB8AC3E}">
        <p14:creationId xmlns:p14="http://schemas.microsoft.com/office/powerpoint/2010/main" val="391124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CD98-DEEE-8197-21D7-DAB31D6295C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ECF7E8A-0BE5-7DCE-973B-83F0413EAE2D}"/>
              </a:ext>
            </a:extLst>
          </p:cNvPr>
          <p:cNvSpPr>
            <a:spLocks noGrp="1"/>
          </p:cNvSpPr>
          <p:nvPr>
            <p:ph type="title"/>
          </p:nvPr>
        </p:nvSpPr>
        <p:spPr>
          <a:xfrm>
            <a:off x="2003172" y="-1365"/>
            <a:ext cx="10018713" cy="1752599"/>
          </a:xfrm>
        </p:spPr>
        <p:txBody>
          <a:bodyPr/>
          <a:lstStyle/>
          <a:p>
            <a:r>
              <a:rPr lang="de-DE"/>
              <a:t>Entität - Raum</a:t>
            </a:r>
          </a:p>
        </p:txBody>
      </p:sp>
      <p:pic>
        <p:nvPicPr>
          <p:cNvPr id="4" name="Grafik 3">
            <a:extLst>
              <a:ext uri="{FF2B5EF4-FFF2-40B4-BE49-F238E27FC236}">
                <a16:creationId xmlns:a16="http://schemas.microsoft.com/office/drawing/2014/main" id="{22E9071E-170B-3AD2-B212-3F42A66F89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9206" y="1555069"/>
            <a:ext cx="4219484" cy="5134700"/>
          </a:xfrm>
          <a:prstGeom prst="rect">
            <a:avLst/>
          </a:prstGeom>
        </p:spPr>
      </p:pic>
      <p:sp>
        <p:nvSpPr>
          <p:cNvPr id="3" name="Foliennummernplatzhalter 2">
            <a:extLst>
              <a:ext uri="{FF2B5EF4-FFF2-40B4-BE49-F238E27FC236}">
                <a16:creationId xmlns:a16="http://schemas.microsoft.com/office/drawing/2014/main" id="{D1703D10-67E5-FFD7-874D-A326B4FE4D75}"/>
              </a:ext>
            </a:extLst>
          </p:cNvPr>
          <p:cNvSpPr>
            <a:spLocks noGrp="1"/>
          </p:cNvSpPr>
          <p:nvPr>
            <p:ph type="sldNum" sz="quarter" idx="12"/>
          </p:nvPr>
        </p:nvSpPr>
        <p:spPr/>
        <p:txBody>
          <a:bodyPr/>
          <a:lstStyle/>
          <a:p>
            <a:fld id="{D57F1E4F-1CFF-5643-939E-217C01CDF565}" type="slidenum">
              <a:rPr lang="en-US" smtClean="0"/>
              <a:pPr/>
              <a:t>47</a:t>
            </a:fld>
            <a:endParaRPr lang="en-US"/>
          </a:p>
        </p:txBody>
      </p:sp>
    </p:spTree>
    <p:extLst>
      <p:ext uri="{BB962C8B-B14F-4D97-AF65-F5344CB8AC3E}">
        <p14:creationId xmlns:p14="http://schemas.microsoft.com/office/powerpoint/2010/main" val="364941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2F99F-4A2A-09B5-43DA-F6229BA715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7923FAA-AEEB-3F26-73FB-B374AACAD561}"/>
              </a:ext>
            </a:extLst>
          </p:cNvPr>
          <p:cNvSpPr>
            <a:spLocks noGrp="1"/>
          </p:cNvSpPr>
          <p:nvPr>
            <p:ph type="title"/>
          </p:nvPr>
        </p:nvSpPr>
        <p:spPr>
          <a:xfrm>
            <a:off x="2173242" y="-3132"/>
            <a:ext cx="10018713" cy="1752599"/>
          </a:xfrm>
        </p:spPr>
        <p:txBody>
          <a:bodyPr/>
          <a:lstStyle/>
          <a:p>
            <a:r>
              <a:rPr lang="de-DE"/>
              <a:t>Value </a:t>
            </a:r>
            <a:r>
              <a:rPr lang="de-DE" err="1"/>
              <a:t>Object</a:t>
            </a:r>
            <a:r>
              <a:rPr lang="de-DE"/>
              <a:t> - Adresse</a:t>
            </a:r>
          </a:p>
        </p:txBody>
      </p:sp>
      <p:sp>
        <p:nvSpPr>
          <p:cNvPr id="3" name="Inhaltsplatzhalter 2">
            <a:extLst>
              <a:ext uri="{FF2B5EF4-FFF2-40B4-BE49-F238E27FC236}">
                <a16:creationId xmlns:a16="http://schemas.microsoft.com/office/drawing/2014/main" id="{10BFA69B-7011-B430-4F57-7720F64A7F82}"/>
              </a:ext>
            </a:extLst>
          </p:cNvPr>
          <p:cNvSpPr>
            <a:spLocks noGrp="1"/>
          </p:cNvSpPr>
          <p:nvPr>
            <p:ph idx="1"/>
          </p:nvPr>
        </p:nvSpPr>
        <p:spPr>
          <a:xfrm>
            <a:off x="1799270" y="1914276"/>
            <a:ext cx="10018713" cy="3899713"/>
          </a:xfrm>
        </p:spPr>
        <p:txBody>
          <a:bodyPr>
            <a:normAutofit/>
          </a:bodyPr>
          <a:lstStyle/>
          <a:p>
            <a:pPr marL="0" indent="0">
              <a:buClr>
                <a:srgbClr val="1287C3"/>
              </a:buClr>
              <a:buNone/>
            </a:pPr>
            <a:endParaRPr lang="de-DE">
              <a:solidFill>
                <a:srgbClr val="FF0000"/>
              </a:solidFill>
            </a:endParaRPr>
          </a:p>
          <a:p>
            <a:pPr marL="0" indent="0">
              <a:buNone/>
            </a:pPr>
            <a:r>
              <a:rPr lang="de-DE" b="1"/>
              <a:t>Beschreibung:</a:t>
            </a:r>
          </a:p>
          <a:p>
            <a:pPr marL="0" indent="0">
              <a:buNone/>
            </a:pPr>
            <a:r>
              <a:rPr lang="de-DE"/>
              <a:t>In dem Value </a:t>
            </a:r>
            <a:r>
              <a:rPr lang="de-DE" err="1"/>
              <a:t>Object</a:t>
            </a:r>
            <a:r>
              <a:rPr lang="de-DE"/>
              <a:t> wird eine Adresse mit Land, Postleitzahl, Ort, Straße und Hausnummer gespeichert</a:t>
            </a:r>
          </a:p>
          <a:p>
            <a:pPr marL="0" indent="0">
              <a:buNone/>
            </a:pPr>
            <a:endParaRPr lang="de-DE" b="1"/>
          </a:p>
          <a:p>
            <a:pPr marL="0" indent="0">
              <a:buNone/>
            </a:pPr>
            <a:r>
              <a:rPr lang="de-DE" b="1"/>
              <a:t>Begründung:</a:t>
            </a:r>
            <a:endParaRPr lang="de-DE"/>
          </a:p>
          <a:p>
            <a:pPr marL="0" indent="0">
              <a:buNone/>
            </a:pPr>
            <a:r>
              <a:rPr lang="de-DE">
                <a:ea typeface="+mn-lt"/>
                <a:cs typeface="+mn-lt"/>
              </a:rPr>
              <a:t>Adresse ist ein Value </a:t>
            </a:r>
            <a:r>
              <a:rPr lang="de-DE" err="1">
                <a:ea typeface="+mn-lt"/>
                <a:cs typeface="+mn-lt"/>
              </a:rPr>
              <a:t>Object</a:t>
            </a:r>
            <a:r>
              <a:rPr lang="de-DE">
                <a:ea typeface="+mn-lt"/>
                <a:cs typeface="+mn-lt"/>
              </a:rPr>
              <a:t>, da es keine eigene Identität hat und bei gleichen Parametern identisch ist.</a:t>
            </a:r>
            <a:endParaRPr lang="de-DE"/>
          </a:p>
        </p:txBody>
      </p:sp>
      <p:sp>
        <p:nvSpPr>
          <p:cNvPr id="4" name="Foliennummernplatzhalter 3">
            <a:extLst>
              <a:ext uri="{FF2B5EF4-FFF2-40B4-BE49-F238E27FC236}">
                <a16:creationId xmlns:a16="http://schemas.microsoft.com/office/drawing/2014/main" id="{4CB36E47-6865-BAFA-2E1A-C34093BF3EB6}"/>
              </a:ext>
            </a:extLst>
          </p:cNvPr>
          <p:cNvSpPr>
            <a:spLocks noGrp="1"/>
          </p:cNvSpPr>
          <p:nvPr>
            <p:ph type="sldNum" sz="quarter" idx="12"/>
          </p:nvPr>
        </p:nvSpPr>
        <p:spPr/>
        <p:txBody>
          <a:bodyPr/>
          <a:lstStyle/>
          <a:p>
            <a:fld id="{D57F1E4F-1CFF-5643-939E-217C01CDF565}" type="slidenum">
              <a:rPr lang="en-US" smtClean="0"/>
              <a:pPr/>
              <a:t>48</a:t>
            </a:fld>
            <a:endParaRPr lang="en-US"/>
          </a:p>
        </p:txBody>
      </p:sp>
    </p:spTree>
    <p:extLst>
      <p:ext uri="{BB962C8B-B14F-4D97-AF65-F5344CB8AC3E}">
        <p14:creationId xmlns:p14="http://schemas.microsoft.com/office/powerpoint/2010/main" val="301243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73E5D-6167-DC8A-1E22-71222BE99F7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7D3C5C-A6FC-3E21-031C-39C1CAE33045}"/>
              </a:ext>
            </a:extLst>
          </p:cNvPr>
          <p:cNvSpPr>
            <a:spLocks noGrp="1"/>
          </p:cNvSpPr>
          <p:nvPr>
            <p:ph type="title"/>
          </p:nvPr>
        </p:nvSpPr>
        <p:spPr>
          <a:xfrm>
            <a:off x="2173242" y="-220846"/>
            <a:ext cx="10018713" cy="1752599"/>
          </a:xfrm>
        </p:spPr>
        <p:txBody>
          <a:bodyPr/>
          <a:lstStyle/>
          <a:p>
            <a:r>
              <a:rPr lang="de-DE"/>
              <a:t>Value </a:t>
            </a:r>
            <a:r>
              <a:rPr lang="de-DE" err="1"/>
              <a:t>Object</a:t>
            </a:r>
            <a:r>
              <a:rPr lang="de-DE"/>
              <a:t>- Adress</a:t>
            </a:r>
          </a:p>
        </p:txBody>
      </p:sp>
      <p:pic>
        <p:nvPicPr>
          <p:cNvPr id="5" name="Grafik 4">
            <a:extLst>
              <a:ext uri="{FF2B5EF4-FFF2-40B4-BE49-F238E27FC236}">
                <a16:creationId xmlns:a16="http://schemas.microsoft.com/office/drawing/2014/main" id="{A9BADC4A-AB19-1760-D759-182DF79C5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8336" y="1039973"/>
            <a:ext cx="8935785" cy="5823083"/>
          </a:xfrm>
          <a:prstGeom prst="rect">
            <a:avLst/>
          </a:prstGeom>
        </p:spPr>
      </p:pic>
      <p:sp>
        <p:nvSpPr>
          <p:cNvPr id="3" name="Foliennummernplatzhalter 2">
            <a:extLst>
              <a:ext uri="{FF2B5EF4-FFF2-40B4-BE49-F238E27FC236}">
                <a16:creationId xmlns:a16="http://schemas.microsoft.com/office/drawing/2014/main" id="{7AC931F5-C054-FECA-AAA5-8AA058ADAB36}"/>
              </a:ext>
            </a:extLst>
          </p:cNvPr>
          <p:cNvSpPr>
            <a:spLocks noGrp="1"/>
          </p:cNvSpPr>
          <p:nvPr>
            <p:ph type="sldNum" sz="quarter" idx="12"/>
          </p:nvPr>
        </p:nvSpPr>
        <p:spPr/>
        <p:txBody>
          <a:bodyPr/>
          <a:lstStyle/>
          <a:p>
            <a:fld id="{D57F1E4F-1CFF-5643-939E-217C01CDF565}" type="slidenum">
              <a:rPr lang="en-US" smtClean="0"/>
              <a:pPr/>
              <a:t>49</a:t>
            </a:fld>
            <a:endParaRPr lang="en-US"/>
          </a:p>
        </p:txBody>
      </p:sp>
    </p:spTree>
    <p:extLst>
      <p:ext uri="{BB962C8B-B14F-4D97-AF65-F5344CB8AC3E}">
        <p14:creationId xmlns:p14="http://schemas.microsoft.com/office/powerpoint/2010/main" val="97864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5991E-3DD8-53D6-4774-AE32FAAE2E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0893E2F-6902-DB3E-4D6D-4EF37156A295}"/>
              </a:ext>
            </a:extLst>
          </p:cNvPr>
          <p:cNvSpPr>
            <a:spLocks noGrp="1"/>
          </p:cNvSpPr>
          <p:nvPr>
            <p:ph type="title"/>
          </p:nvPr>
        </p:nvSpPr>
        <p:spPr>
          <a:xfrm>
            <a:off x="1716224" y="1104"/>
            <a:ext cx="10018713" cy="1752599"/>
          </a:xfrm>
        </p:spPr>
        <p:txBody>
          <a:bodyPr/>
          <a:lstStyle/>
          <a:p>
            <a:r>
              <a:rPr lang="de-DE"/>
              <a:t>Einführung - Demo</a:t>
            </a:r>
          </a:p>
        </p:txBody>
      </p:sp>
      <p:sp>
        <p:nvSpPr>
          <p:cNvPr id="3" name="Inhaltsplatzhalter 2">
            <a:extLst>
              <a:ext uri="{FF2B5EF4-FFF2-40B4-BE49-F238E27FC236}">
                <a16:creationId xmlns:a16="http://schemas.microsoft.com/office/drawing/2014/main" id="{57BA27EB-09F9-F236-9F57-5FDE24FD1493}"/>
              </a:ext>
            </a:extLst>
          </p:cNvPr>
          <p:cNvSpPr>
            <a:spLocks noGrp="1"/>
          </p:cNvSpPr>
          <p:nvPr>
            <p:ph idx="1"/>
          </p:nvPr>
        </p:nvSpPr>
        <p:spPr>
          <a:xfrm>
            <a:off x="1716223" y="1617869"/>
            <a:ext cx="10018713" cy="4902201"/>
          </a:xfrm>
        </p:spPr>
        <p:txBody>
          <a:bodyPr vert="horz" lIns="91440" tIns="45720" rIns="91440" bIns="45720" rtlCol="0" anchor="t">
            <a:normAutofit/>
          </a:bodyPr>
          <a:lstStyle/>
          <a:p>
            <a:endParaRPr lang="de-DE"/>
          </a:p>
          <a:p>
            <a:pPr lvl="1">
              <a:buFont typeface="Courier New" charset="2"/>
              <a:buChar char="o"/>
            </a:pPr>
            <a:endParaRPr lang="de-DE"/>
          </a:p>
        </p:txBody>
      </p:sp>
      <p:sp>
        <p:nvSpPr>
          <p:cNvPr id="6" name="Inhaltsplatzhalter 2">
            <a:extLst>
              <a:ext uri="{FF2B5EF4-FFF2-40B4-BE49-F238E27FC236}">
                <a16:creationId xmlns:a16="http://schemas.microsoft.com/office/drawing/2014/main" id="{B3B593AD-7C5F-0A55-FAA7-75170C25FC1A}"/>
              </a:ext>
            </a:extLst>
          </p:cNvPr>
          <p:cNvSpPr txBox="1">
            <a:spLocks/>
          </p:cNvSpPr>
          <p:nvPr/>
        </p:nvSpPr>
        <p:spPr>
          <a:xfrm>
            <a:off x="1859293" y="1617417"/>
            <a:ext cx="10018713" cy="490220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de-DE"/>
              <a:t>Demo unseres Hotelbuchssystem</a:t>
            </a:r>
          </a:p>
          <a:p>
            <a:pPr lvl="1">
              <a:buFont typeface="Courier New" charset="2"/>
              <a:buChar char="o"/>
            </a:pPr>
            <a:endParaRPr lang="de-DE"/>
          </a:p>
        </p:txBody>
      </p:sp>
      <p:pic>
        <p:nvPicPr>
          <p:cNvPr id="4" name="Grafik 3" descr="Ein Bild, das Text, Screenshot, Schrift, Zahl enthält.&#10;&#10;KI-generierte Inhalte können fehlerhaft sein.">
            <a:extLst>
              <a:ext uri="{FF2B5EF4-FFF2-40B4-BE49-F238E27FC236}">
                <a16:creationId xmlns:a16="http://schemas.microsoft.com/office/drawing/2014/main" id="{90387B6A-CB81-E0C3-EE3D-1E10B9CB63F3}"/>
              </a:ext>
            </a:extLst>
          </p:cNvPr>
          <p:cNvPicPr>
            <a:picLocks noChangeAspect="1"/>
          </p:cNvPicPr>
          <p:nvPr/>
        </p:nvPicPr>
        <p:blipFill>
          <a:blip r:embed="rId3"/>
          <a:stretch>
            <a:fillRect/>
          </a:stretch>
        </p:blipFill>
        <p:spPr>
          <a:xfrm>
            <a:off x="2055812" y="4303091"/>
            <a:ext cx="8080376" cy="1918253"/>
          </a:xfrm>
          <a:prstGeom prst="rect">
            <a:avLst/>
          </a:prstGeom>
        </p:spPr>
      </p:pic>
      <p:pic>
        <p:nvPicPr>
          <p:cNvPr id="5" name="Grafik 4" descr="Ein Bild, das Text, Screenshot, Schrift, Schwarz enthält.&#10;&#10;KI-generierte Inhalte können fehlerhaft sein.">
            <a:extLst>
              <a:ext uri="{FF2B5EF4-FFF2-40B4-BE49-F238E27FC236}">
                <a16:creationId xmlns:a16="http://schemas.microsoft.com/office/drawing/2014/main" id="{2053F4D8-138D-2B60-A91F-96E2B7AB0BA5}"/>
              </a:ext>
            </a:extLst>
          </p:cNvPr>
          <p:cNvPicPr>
            <a:picLocks noChangeAspect="1"/>
          </p:cNvPicPr>
          <p:nvPr/>
        </p:nvPicPr>
        <p:blipFill>
          <a:blip r:embed="rId4"/>
          <a:stretch>
            <a:fillRect/>
          </a:stretch>
        </p:blipFill>
        <p:spPr>
          <a:xfrm>
            <a:off x="592068" y="2784061"/>
            <a:ext cx="11029950" cy="914400"/>
          </a:xfrm>
          <a:prstGeom prst="rect">
            <a:avLst/>
          </a:prstGeom>
        </p:spPr>
      </p:pic>
      <p:sp>
        <p:nvSpPr>
          <p:cNvPr id="7" name="Foliennummernplatzhalter 6">
            <a:extLst>
              <a:ext uri="{FF2B5EF4-FFF2-40B4-BE49-F238E27FC236}">
                <a16:creationId xmlns:a16="http://schemas.microsoft.com/office/drawing/2014/main" id="{955F038B-FC8B-23C0-AF25-97D6D410C3D7}"/>
              </a:ext>
            </a:extLst>
          </p:cNvPr>
          <p:cNvSpPr>
            <a:spLocks noGrp="1"/>
          </p:cNvSpPr>
          <p:nvPr>
            <p:ph type="sldNum" sz="quarter" idx="12"/>
          </p:nvPr>
        </p:nvSpPr>
        <p:spPr/>
        <p:txBody>
          <a:bodyPr/>
          <a:lstStyle/>
          <a:p>
            <a:fld id="{D57F1E4F-1CFF-5643-939E-217C01CDF565}" type="slidenum">
              <a:rPr lang="en-US" smtClean="0"/>
              <a:pPr/>
              <a:t>5</a:t>
            </a:fld>
            <a:endParaRPr lang="en-US"/>
          </a:p>
        </p:txBody>
      </p:sp>
    </p:spTree>
    <p:extLst>
      <p:ext uri="{BB962C8B-B14F-4D97-AF65-F5344CB8AC3E}">
        <p14:creationId xmlns:p14="http://schemas.microsoft.com/office/powerpoint/2010/main" val="42762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7A59D-C6B8-BD32-A7F6-C2679CE006F7}"/>
              </a:ext>
            </a:extLst>
          </p:cNvPr>
          <p:cNvSpPr>
            <a:spLocks noGrp="1"/>
          </p:cNvSpPr>
          <p:nvPr>
            <p:ph type="title"/>
          </p:nvPr>
        </p:nvSpPr>
        <p:spPr/>
        <p:txBody>
          <a:bodyPr/>
          <a:lstStyle/>
          <a:p>
            <a:r>
              <a:rPr lang="de-DE"/>
              <a:t>Refactoring</a:t>
            </a:r>
          </a:p>
        </p:txBody>
      </p:sp>
      <p:sp>
        <p:nvSpPr>
          <p:cNvPr id="3" name="Inhaltsplatzhalter 2">
            <a:extLst>
              <a:ext uri="{FF2B5EF4-FFF2-40B4-BE49-F238E27FC236}">
                <a16:creationId xmlns:a16="http://schemas.microsoft.com/office/drawing/2014/main" id="{AE6059A1-431C-4155-7C66-1AFEE81C78F2}"/>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D612730A-5AFF-8A2F-A02C-54C0CAD5D6C4}"/>
              </a:ext>
            </a:extLst>
          </p:cNvPr>
          <p:cNvSpPr>
            <a:spLocks noGrp="1"/>
          </p:cNvSpPr>
          <p:nvPr>
            <p:ph type="sldNum" sz="quarter" idx="12"/>
          </p:nvPr>
        </p:nvSpPr>
        <p:spPr/>
        <p:txBody>
          <a:bodyPr/>
          <a:lstStyle/>
          <a:p>
            <a:fld id="{D57F1E4F-1CFF-5643-939E-217C01CDF565}" type="slidenum">
              <a:rPr lang="en-US" smtClean="0"/>
              <a:pPr/>
              <a:t>50</a:t>
            </a:fld>
            <a:endParaRPr lang="en-US"/>
          </a:p>
        </p:txBody>
      </p:sp>
    </p:spTree>
    <p:extLst>
      <p:ext uri="{BB962C8B-B14F-4D97-AF65-F5344CB8AC3E}">
        <p14:creationId xmlns:p14="http://schemas.microsoft.com/office/powerpoint/2010/main" val="1624768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72908-3FE0-6165-07E3-93C9D8B9C6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A3B098C-12F6-8D03-4D4C-DC2F79F67806}"/>
              </a:ext>
            </a:extLst>
          </p:cNvPr>
          <p:cNvSpPr>
            <a:spLocks noGrp="1"/>
          </p:cNvSpPr>
          <p:nvPr>
            <p:ph type="title"/>
          </p:nvPr>
        </p:nvSpPr>
        <p:spPr>
          <a:xfrm>
            <a:off x="1716224" y="1104"/>
            <a:ext cx="10018713" cy="1752599"/>
          </a:xfrm>
        </p:spPr>
        <p:txBody>
          <a:bodyPr/>
          <a:lstStyle/>
          <a:p>
            <a:r>
              <a:rPr lang="de-DE" err="1"/>
              <a:t>Refactoring</a:t>
            </a:r>
            <a:endParaRPr lang="de-DE"/>
          </a:p>
        </p:txBody>
      </p:sp>
      <p:sp>
        <p:nvSpPr>
          <p:cNvPr id="3" name="Inhaltsplatzhalter 2">
            <a:extLst>
              <a:ext uri="{FF2B5EF4-FFF2-40B4-BE49-F238E27FC236}">
                <a16:creationId xmlns:a16="http://schemas.microsoft.com/office/drawing/2014/main" id="{B6C5A01C-91CB-4CDE-0F6F-F3510BE30E7F}"/>
              </a:ext>
            </a:extLst>
          </p:cNvPr>
          <p:cNvSpPr>
            <a:spLocks noGrp="1"/>
          </p:cNvSpPr>
          <p:nvPr>
            <p:ph idx="1"/>
          </p:nvPr>
        </p:nvSpPr>
        <p:spPr>
          <a:xfrm>
            <a:off x="1716223" y="1617869"/>
            <a:ext cx="10018713" cy="4902201"/>
          </a:xfrm>
        </p:spPr>
        <p:txBody>
          <a:bodyPr vert="horz" lIns="91440" tIns="45720" rIns="91440" bIns="45720" rtlCol="0" anchor="t">
            <a:normAutofit/>
          </a:bodyPr>
          <a:lstStyle/>
          <a:p>
            <a:pPr marL="0" indent="0">
              <a:buNone/>
            </a:pPr>
            <a:r>
              <a:rPr lang="de-DE" sz="2800"/>
              <a:t>Code Smells</a:t>
            </a:r>
          </a:p>
          <a:p>
            <a:pPr lvl="1"/>
            <a:r>
              <a:rPr lang="de-DE" sz="2400"/>
              <a:t>Long Method </a:t>
            </a:r>
          </a:p>
          <a:p>
            <a:pPr lvl="1"/>
            <a:r>
              <a:rPr lang="de-DE" sz="2400"/>
              <a:t>Switch Statement</a:t>
            </a:r>
            <a:endParaRPr lang="de-DE" sz="2800"/>
          </a:p>
          <a:p>
            <a:pPr marL="457200" lvl="1" indent="0">
              <a:buClr>
                <a:srgbClr val="1287C3"/>
              </a:buClr>
              <a:buNone/>
            </a:pPr>
            <a:endParaRPr lang="de-DE" sz="2400"/>
          </a:p>
          <a:p>
            <a:pPr marL="0" indent="0">
              <a:buNone/>
            </a:pPr>
            <a:r>
              <a:rPr lang="de-DE" sz="2800" err="1"/>
              <a:t>Refactoring</a:t>
            </a:r>
            <a:endParaRPr lang="de-DE" sz="2800"/>
          </a:p>
          <a:p>
            <a:pPr lvl="1"/>
            <a:r>
              <a:rPr lang="de-DE" sz="2400"/>
              <a:t>replace Temp with Query</a:t>
            </a:r>
          </a:p>
          <a:p>
            <a:pPr lvl="1"/>
            <a:r>
              <a:rPr lang="de-DE" sz="2400"/>
              <a:t>rename method </a:t>
            </a:r>
          </a:p>
          <a:p>
            <a:pPr lvl="1"/>
            <a:endParaRPr lang="de-DE" sz="2400"/>
          </a:p>
          <a:p>
            <a:pPr lvl="1"/>
            <a:endParaRPr lang="de-DE"/>
          </a:p>
          <a:p>
            <a:pPr lvl="1"/>
            <a:endParaRPr lang="de-DE"/>
          </a:p>
          <a:p>
            <a:pPr lvl="1">
              <a:buFont typeface="Courier New" charset="2"/>
              <a:buChar char="o"/>
            </a:pPr>
            <a:endParaRPr lang="de-DE"/>
          </a:p>
        </p:txBody>
      </p:sp>
      <p:sp>
        <p:nvSpPr>
          <p:cNvPr id="4" name="Foliennummernplatzhalter 3">
            <a:extLst>
              <a:ext uri="{FF2B5EF4-FFF2-40B4-BE49-F238E27FC236}">
                <a16:creationId xmlns:a16="http://schemas.microsoft.com/office/drawing/2014/main" id="{E1891328-A318-8304-DA30-DFC28AAE6A84}"/>
              </a:ext>
            </a:extLst>
          </p:cNvPr>
          <p:cNvSpPr>
            <a:spLocks noGrp="1"/>
          </p:cNvSpPr>
          <p:nvPr>
            <p:ph type="sldNum" sz="quarter" idx="12"/>
          </p:nvPr>
        </p:nvSpPr>
        <p:spPr/>
        <p:txBody>
          <a:bodyPr/>
          <a:lstStyle/>
          <a:p>
            <a:fld id="{D57F1E4F-1CFF-5643-939E-217C01CDF565}" type="slidenum">
              <a:rPr lang="en-US" smtClean="0"/>
              <a:pPr/>
              <a:t>51</a:t>
            </a:fld>
            <a:endParaRPr lang="en-US"/>
          </a:p>
        </p:txBody>
      </p:sp>
    </p:spTree>
    <p:extLst>
      <p:ext uri="{BB962C8B-B14F-4D97-AF65-F5344CB8AC3E}">
        <p14:creationId xmlns:p14="http://schemas.microsoft.com/office/powerpoint/2010/main" val="155822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27A5A-D737-8FCA-A403-245266B4E8E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0481387-C50A-753B-F350-DD54C7BE6EE1}"/>
              </a:ext>
            </a:extLst>
          </p:cNvPr>
          <p:cNvSpPr>
            <a:spLocks noGrp="1"/>
          </p:cNvSpPr>
          <p:nvPr>
            <p:ph type="title"/>
          </p:nvPr>
        </p:nvSpPr>
        <p:spPr>
          <a:xfrm>
            <a:off x="1716224" y="1104"/>
            <a:ext cx="10018713" cy="1752599"/>
          </a:xfrm>
        </p:spPr>
        <p:txBody>
          <a:bodyPr/>
          <a:lstStyle/>
          <a:p>
            <a:r>
              <a:rPr lang="de-DE"/>
              <a:t>Code Smell – Long Method</a:t>
            </a:r>
            <a:br>
              <a:rPr lang="de-DE"/>
            </a:br>
            <a:endParaRPr lang="de-DE"/>
          </a:p>
        </p:txBody>
      </p:sp>
      <p:pic>
        <p:nvPicPr>
          <p:cNvPr id="7" name="Graphic 6">
            <a:extLst>
              <a:ext uri="{FF2B5EF4-FFF2-40B4-BE49-F238E27FC236}">
                <a16:creationId xmlns:a16="http://schemas.microsoft.com/office/drawing/2014/main" id="{67344447-4BD5-6801-B5EC-28F4E0F6E4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813" y="842539"/>
            <a:ext cx="12707626" cy="5911551"/>
          </a:xfrm>
          <a:prstGeom prst="rect">
            <a:avLst/>
          </a:prstGeom>
        </p:spPr>
      </p:pic>
      <p:sp>
        <p:nvSpPr>
          <p:cNvPr id="3" name="Foliennummernplatzhalter 2">
            <a:extLst>
              <a:ext uri="{FF2B5EF4-FFF2-40B4-BE49-F238E27FC236}">
                <a16:creationId xmlns:a16="http://schemas.microsoft.com/office/drawing/2014/main" id="{F7C9C8E7-5D0E-D6D6-1435-45ECDDB62D7C}"/>
              </a:ext>
            </a:extLst>
          </p:cNvPr>
          <p:cNvSpPr>
            <a:spLocks noGrp="1"/>
          </p:cNvSpPr>
          <p:nvPr>
            <p:ph type="sldNum" sz="quarter" idx="12"/>
          </p:nvPr>
        </p:nvSpPr>
        <p:spPr/>
        <p:txBody>
          <a:bodyPr/>
          <a:lstStyle/>
          <a:p>
            <a:fld id="{D57F1E4F-1CFF-5643-939E-217C01CDF565}" type="slidenum">
              <a:rPr lang="en-US" smtClean="0"/>
              <a:pPr/>
              <a:t>52</a:t>
            </a:fld>
            <a:endParaRPr lang="en-US"/>
          </a:p>
        </p:txBody>
      </p:sp>
    </p:spTree>
    <p:extLst>
      <p:ext uri="{BB962C8B-B14F-4D97-AF65-F5344CB8AC3E}">
        <p14:creationId xmlns:p14="http://schemas.microsoft.com/office/powerpoint/2010/main" val="3225938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4211F-9788-7B0F-5191-A94896CCFB1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0DA9B17-B42B-D64D-25D7-BE5327416AF1}"/>
              </a:ext>
            </a:extLst>
          </p:cNvPr>
          <p:cNvSpPr>
            <a:spLocks noGrp="1"/>
          </p:cNvSpPr>
          <p:nvPr>
            <p:ph type="title"/>
          </p:nvPr>
        </p:nvSpPr>
        <p:spPr>
          <a:xfrm>
            <a:off x="1716224" y="1104"/>
            <a:ext cx="10018713" cy="1752599"/>
          </a:xfrm>
        </p:spPr>
        <p:txBody>
          <a:bodyPr/>
          <a:lstStyle/>
          <a:p>
            <a:r>
              <a:rPr lang="de-DE"/>
              <a:t>Code Smell – Long Method</a:t>
            </a:r>
          </a:p>
        </p:txBody>
      </p:sp>
      <p:sp>
        <p:nvSpPr>
          <p:cNvPr id="3" name="Inhaltsplatzhalter 2">
            <a:extLst>
              <a:ext uri="{FF2B5EF4-FFF2-40B4-BE49-F238E27FC236}">
                <a16:creationId xmlns:a16="http://schemas.microsoft.com/office/drawing/2014/main" id="{9D662357-7283-2655-6054-60859E39C59D}"/>
              </a:ext>
            </a:extLst>
          </p:cNvPr>
          <p:cNvSpPr>
            <a:spLocks noGrp="1"/>
          </p:cNvSpPr>
          <p:nvPr>
            <p:ph idx="1"/>
          </p:nvPr>
        </p:nvSpPr>
        <p:spPr>
          <a:xfrm>
            <a:off x="1716223" y="1617869"/>
            <a:ext cx="10018713" cy="4902201"/>
          </a:xfrm>
        </p:spPr>
        <p:txBody>
          <a:bodyPr vert="horz" lIns="91440" tIns="45720" rIns="91440" bIns="45720" rtlCol="0" anchor="t">
            <a:normAutofit fontScale="92500" lnSpcReduction="20000"/>
          </a:bodyPr>
          <a:lstStyle/>
          <a:p>
            <a:pPr marL="0" indent="0">
              <a:buNone/>
            </a:pPr>
            <a:r>
              <a:rPr lang="de-DE" sz="2800" dirty="0"/>
              <a:t>Aufgabe - Aktivität buchen</a:t>
            </a:r>
          </a:p>
          <a:p>
            <a:pPr lvl="1"/>
            <a:r>
              <a:rPr lang="de-DE" sz="2400" dirty="0"/>
              <a:t>über eine Methode werden die Parameter für eine Analyse berechnet inklusive der Zeitspannendefinition und der detaillierten Aufrufe der einzelnen Kennzahlen</a:t>
            </a:r>
            <a:endParaRPr lang="de-DE" dirty="0"/>
          </a:p>
          <a:p>
            <a:pPr marL="0" indent="0">
              <a:buNone/>
            </a:pPr>
            <a:endParaRPr lang="de-DE" sz="2800" dirty="0"/>
          </a:p>
          <a:p>
            <a:pPr marL="0" indent="0">
              <a:buNone/>
            </a:pPr>
            <a:r>
              <a:rPr lang="de-DE" sz="2800" dirty="0"/>
              <a:t>Probleme der </a:t>
            </a:r>
            <a:r>
              <a:rPr lang="de-DE" sz="2800" dirty="0" err="1"/>
              <a:t>GetResultKeys</a:t>
            </a:r>
            <a:r>
              <a:rPr lang="de-DE" sz="2800" dirty="0"/>
              <a:t> Methode</a:t>
            </a:r>
          </a:p>
          <a:p>
            <a:pPr lvl="1"/>
            <a:r>
              <a:rPr lang="de-DE" sz="2400" dirty="0"/>
              <a:t>Methode ist zu lang</a:t>
            </a:r>
          </a:p>
          <a:p>
            <a:pPr lvl="1"/>
            <a:r>
              <a:rPr lang="de-DE" sz="2400" dirty="0"/>
              <a:t>Methode ist unübersichtlich</a:t>
            </a:r>
          </a:p>
          <a:p>
            <a:pPr marL="0" indent="0">
              <a:buNone/>
            </a:pPr>
            <a:endParaRPr lang="de-DE" sz="2800" dirty="0"/>
          </a:p>
          <a:p>
            <a:pPr marL="0" indent="0">
              <a:buNone/>
            </a:pPr>
            <a:r>
              <a:rPr lang="de-DE" sz="2800" dirty="0"/>
              <a:t>Lösung des Problems</a:t>
            </a:r>
          </a:p>
          <a:p>
            <a:pPr lvl="1"/>
            <a:r>
              <a:rPr lang="de-DE" sz="2400" dirty="0"/>
              <a:t>Methode in mehrere kleine Methoden aufteilen</a:t>
            </a:r>
          </a:p>
          <a:p>
            <a:pPr lvl="1"/>
            <a:endParaRPr lang="de-DE" sz="2400" dirty="0"/>
          </a:p>
          <a:p>
            <a:pPr lvl="1"/>
            <a:endParaRPr lang="de-DE" dirty="0"/>
          </a:p>
          <a:p>
            <a:pPr lvl="1"/>
            <a:endParaRPr lang="de-DE" dirty="0"/>
          </a:p>
          <a:p>
            <a:pPr lvl="1"/>
            <a:endParaRPr lang="de-DE" dirty="0"/>
          </a:p>
          <a:p>
            <a:pPr lvl="1">
              <a:buFont typeface="Courier New" charset="2"/>
              <a:buChar char="o"/>
            </a:pPr>
            <a:endParaRPr lang="de-DE" dirty="0"/>
          </a:p>
        </p:txBody>
      </p:sp>
      <p:sp>
        <p:nvSpPr>
          <p:cNvPr id="4" name="Foliennummernplatzhalter 3">
            <a:extLst>
              <a:ext uri="{FF2B5EF4-FFF2-40B4-BE49-F238E27FC236}">
                <a16:creationId xmlns:a16="http://schemas.microsoft.com/office/drawing/2014/main" id="{C3D76161-445B-7DB7-A6E3-BACD0434D62A}"/>
              </a:ext>
            </a:extLst>
          </p:cNvPr>
          <p:cNvSpPr>
            <a:spLocks noGrp="1"/>
          </p:cNvSpPr>
          <p:nvPr>
            <p:ph type="sldNum" sz="quarter" idx="12"/>
          </p:nvPr>
        </p:nvSpPr>
        <p:spPr/>
        <p:txBody>
          <a:bodyPr/>
          <a:lstStyle/>
          <a:p>
            <a:fld id="{D57F1E4F-1CFF-5643-939E-217C01CDF565}" type="slidenum">
              <a:rPr lang="en-US" smtClean="0"/>
              <a:pPr/>
              <a:t>53</a:t>
            </a:fld>
            <a:endParaRPr lang="en-US"/>
          </a:p>
        </p:txBody>
      </p:sp>
    </p:spTree>
    <p:extLst>
      <p:ext uri="{BB962C8B-B14F-4D97-AF65-F5344CB8AC3E}">
        <p14:creationId xmlns:p14="http://schemas.microsoft.com/office/powerpoint/2010/main" val="1570912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59B94-A0E6-281F-3135-AB6E1E5DFAE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BB14C1E-6DC3-E859-BB18-656D9B901CEF}"/>
              </a:ext>
            </a:extLst>
          </p:cNvPr>
          <p:cNvSpPr>
            <a:spLocks noGrp="1"/>
          </p:cNvSpPr>
          <p:nvPr>
            <p:ph type="title"/>
          </p:nvPr>
        </p:nvSpPr>
        <p:spPr>
          <a:xfrm>
            <a:off x="1716224" y="1104"/>
            <a:ext cx="10018713" cy="1752599"/>
          </a:xfrm>
        </p:spPr>
        <p:txBody>
          <a:bodyPr/>
          <a:lstStyle/>
          <a:p>
            <a:r>
              <a:rPr lang="de-DE"/>
              <a:t>Code Smell – Long Method</a:t>
            </a:r>
            <a:br>
              <a:rPr lang="de-DE"/>
            </a:br>
            <a:endParaRPr lang="de-DE"/>
          </a:p>
        </p:txBody>
      </p:sp>
      <p:pic>
        <p:nvPicPr>
          <p:cNvPr id="4" name="Graphic 3">
            <a:extLst>
              <a:ext uri="{FF2B5EF4-FFF2-40B4-BE49-F238E27FC236}">
                <a16:creationId xmlns:a16="http://schemas.microsoft.com/office/drawing/2014/main" id="{A6352607-4269-2BC1-7629-06535D9FE7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5771" y="2842254"/>
            <a:ext cx="6612301" cy="3910734"/>
          </a:xfrm>
          <a:prstGeom prst="rect">
            <a:avLst/>
          </a:prstGeom>
        </p:spPr>
      </p:pic>
      <p:pic>
        <p:nvPicPr>
          <p:cNvPr id="8" name="Graphic 7">
            <a:extLst>
              <a:ext uri="{FF2B5EF4-FFF2-40B4-BE49-F238E27FC236}">
                <a16:creationId xmlns:a16="http://schemas.microsoft.com/office/drawing/2014/main" id="{22A92270-CD8B-9D49-B3A6-19822D9A3E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64" y="854783"/>
            <a:ext cx="6016336" cy="5148433"/>
          </a:xfrm>
          <a:prstGeom prst="rect">
            <a:avLst/>
          </a:prstGeom>
        </p:spPr>
      </p:pic>
      <p:sp>
        <p:nvSpPr>
          <p:cNvPr id="3" name="Foliennummernplatzhalter 2">
            <a:extLst>
              <a:ext uri="{FF2B5EF4-FFF2-40B4-BE49-F238E27FC236}">
                <a16:creationId xmlns:a16="http://schemas.microsoft.com/office/drawing/2014/main" id="{75501E81-A889-FE19-DEB4-839ACD82E1CE}"/>
              </a:ext>
            </a:extLst>
          </p:cNvPr>
          <p:cNvSpPr>
            <a:spLocks noGrp="1"/>
          </p:cNvSpPr>
          <p:nvPr>
            <p:ph type="sldNum" sz="quarter" idx="12"/>
          </p:nvPr>
        </p:nvSpPr>
        <p:spPr/>
        <p:txBody>
          <a:bodyPr/>
          <a:lstStyle/>
          <a:p>
            <a:fld id="{D57F1E4F-1CFF-5643-939E-217C01CDF565}" type="slidenum">
              <a:rPr lang="en-US" smtClean="0"/>
              <a:pPr/>
              <a:t>54</a:t>
            </a:fld>
            <a:endParaRPr lang="en-US"/>
          </a:p>
        </p:txBody>
      </p:sp>
    </p:spTree>
    <p:extLst>
      <p:ext uri="{BB962C8B-B14F-4D97-AF65-F5344CB8AC3E}">
        <p14:creationId xmlns:p14="http://schemas.microsoft.com/office/powerpoint/2010/main" val="1858378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123EE-4D89-4612-9633-59EA065AF99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7D90D9F-54A1-3032-D28E-CCAA1BBF1DE3}"/>
              </a:ext>
            </a:extLst>
          </p:cNvPr>
          <p:cNvSpPr>
            <a:spLocks noGrp="1"/>
          </p:cNvSpPr>
          <p:nvPr>
            <p:ph type="title"/>
          </p:nvPr>
        </p:nvSpPr>
        <p:spPr>
          <a:xfrm>
            <a:off x="1716224" y="1104"/>
            <a:ext cx="10018713" cy="1752599"/>
          </a:xfrm>
        </p:spPr>
        <p:txBody>
          <a:bodyPr/>
          <a:lstStyle/>
          <a:p>
            <a:r>
              <a:rPr lang="de-DE"/>
              <a:t>Code Smell – Switch Statement</a:t>
            </a:r>
          </a:p>
        </p:txBody>
      </p:sp>
      <p:sp>
        <p:nvSpPr>
          <p:cNvPr id="3" name="Inhaltsplatzhalter 2">
            <a:extLst>
              <a:ext uri="{FF2B5EF4-FFF2-40B4-BE49-F238E27FC236}">
                <a16:creationId xmlns:a16="http://schemas.microsoft.com/office/drawing/2014/main" id="{A707013C-5586-4500-517F-2B876890DE20}"/>
              </a:ext>
            </a:extLst>
          </p:cNvPr>
          <p:cNvSpPr>
            <a:spLocks noGrp="1"/>
          </p:cNvSpPr>
          <p:nvPr>
            <p:ph idx="1"/>
          </p:nvPr>
        </p:nvSpPr>
        <p:spPr>
          <a:xfrm>
            <a:off x="1716223" y="1617869"/>
            <a:ext cx="10018713" cy="4902201"/>
          </a:xfrm>
        </p:spPr>
        <p:txBody>
          <a:bodyPr vert="horz" lIns="91440" tIns="45720" rIns="91440" bIns="45720" rtlCol="0" anchor="t">
            <a:normAutofit/>
          </a:bodyPr>
          <a:lstStyle/>
          <a:p>
            <a:pPr marL="0" indent="0">
              <a:buNone/>
            </a:pPr>
            <a:r>
              <a:rPr lang="de-DE" sz="2800"/>
              <a:t>Aufgabe Switch Statement</a:t>
            </a:r>
          </a:p>
          <a:p>
            <a:pPr lvl="1"/>
            <a:r>
              <a:rPr lang="de-DE" sz="2400"/>
              <a:t>Main Command überprüfen und korrekte Aktion aufrufen, um diese auszuführen</a:t>
            </a:r>
            <a:endParaRPr lang="de-DE" sz="2800"/>
          </a:p>
          <a:p>
            <a:pPr marL="0" indent="0">
              <a:buNone/>
            </a:pPr>
            <a:r>
              <a:rPr lang="de-DE" sz="2800"/>
              <a:t>Probleme Switch Statement</a:t>
            </a:r>
          </a:p>
          <a:p>
            <a:pPr lvl="1"/>
            <a:r>
              <a:rPr lang="de-DE" sz="2400"/>
              <a:t>Aufruf der Aktion immer ähnlich </a:t>
            </a:r>
            <a:r>
              <a:rPr lang="de-DE" sz="2400">
                <a:sym typeface="Wingdings" pitchFamily="2" charset="2"/>
              </a:rPr>
              <a:t> Erzeugung von gleichen bzw. sehr ähnlichen Switch Statements</a:t>
            </a:r>
            <a:endParaRPr lang="de-DE" sz="2800"/>
          </a:p>
          <a:p>
            <a:pPr marL="0" indent="0">
              <a:buNone/>
            </a:pPr>
            <a:r>
              <a:rPr lang="de-DE" sz="2800"/>
              <a:t>Lösung des Problems</a:t>
            </a:r>
          </a:p>
          <a:p>
            <a:pPr lvl="1"/>
            <a:r>
              <a:rPr lang="de-DE" sz="2400"/>
              <a:t>Aufruf der Funktionalitäten in eigene Methoden in angelegten Klassen</a:t>
            </a:r>
          </a:p>
          <a:p>
            <a:pPr lvl="1"/>
            <a:endParaRPr lang="de-DE" sz="2400"/>
          </a:p>
          <a:p>
            <a:pPr lvl="1"/>
            <a:endParaRPr lang="de-DE"/>
          </a:p>
          <a:p>
            <a:pPr lvl="1"/>
            <a:endParaRPr lang="de-DE"/>
          </a:p>
          <a:p>
            <a:pPr lvl="1"/>
            <a:endParaRPr lang="de-DE"/>
          </a:p>
          <a:p>
            <a:pPr lvl="1">
              <a:buFont typeface="Courier New" charset="2"/>
              <a:buChar char="o"/>
            </a:pPr>
            <a:endParaRPr lang="de-DE"/>
          </a:p>
        </p:txBody>
      </p:sp>
      <p:sp>
        <p:nvSpPr>
          <p:cNvPr id="4" name="Foliennummernplatzhalter 3">
            <a:extLst>
              <a:ext uri="{FF2B5EF4-FFF2-40B4-BE49-F238E27FC236}">
                <a16:creationId xmlns:a16="http://schemas.microsoft.com/office/drawing/2014/main" id="{BD0E874F-53A4-C4AA-7C80-786B3826B295}"/>
              </a:ext>
            </a:extLst>
          </p:cNvPr>
          <p:cNvSpPr>
            <a:spLocks noGrp="1"/>
          </p:cNvSpPr>
          <p:nvPr>
            <p:ph type="sldNum" sz="quarter" idx="12"/>
          </p:nvPr>
        </p:nvSpPr>
        <p:spPr/>
        <p:txBody>
          <a:bodyPr/>
          <a:lstStyle/>
          <a:p>
            <a:fld id="{D57F1E4F-1CFF-5643-939E-217C01CDF565}" type="slidenum">
              <a:rPr lang="en-US" smtClean="0"/>
              <a:pPr/>
              <a:t>55</a:t>
            </a:fld>
            <a:endParaRPr lang="en-US"/>
          </a:p>
        </p:txBody>
      </p:sp>
    </p:spTree>
    <p:extLst>
      <p:ext uri="{BB962C8B-B14F-4D97-AF65-F5344CB8AC3E}">
        <p14:creationId xmlns:p14="http://schemas.microsoft.com/office/powerpoint/2010/main" val="4153111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57728-BB73-A4E1-99C8-95E9926EBF0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2CDA448-8B2C-6580-D4B6-E6410F1FCB29}"/>
              </a:ext>
            </a:extLst>
          </p:cNvPr>
          <p:cNvSpPr txBox="1"/>
          <p:nvPr/>
        </p:nvSpPr>
        <p:spPr>
          <a:xfrm>
            <a:off x="1907459" y="744795"/>
            <a:ext cx="1332224" cy="523220"/>
          </a:xfrm>
          <a:prstGeom prst="rect">
            <a:avLst/>
          </a:prstGeom>
          <a:noFill/>
        </p:spPr>
        <p:txBody>
          <a:bodyPr wrap="none" rtlCol="0">
            <a:spAutoFit/>
          </a:bodyPr>
          <a:lstStyle/>
          <a:p>
            <a:r>
              <a:rPr lang="de-DE" sz="2800" b="1"/>
              <a:t>Vorher:</a:t>
            </a:r>
            <a:endParaRPr lang="de-DE" b="1"/>
          </a:p>
        </p:txBody>
      </p:sp>
      <p:sp>
        <p:nvSpPr>
          <p:cNvPr id="6" name="Content Placeholder 5">
            <a:extLst>
              <a:ext uri="{FF2B5EF4-FFF2-40B4-BE49-F238E27FC236}">
                <a16:creationId xmlns:a16="http://schemas.microsoft.com/office/drawing/2014/main" id="{ADA560E6-93FE-6FB8-4298-5B7A8ACC39E2}"/>
              </a:ext>
            </a:extLst>
          </p:cNvPr>
          <p:cNvSpPr>
            <a:spLocks noGrp="1"/>
          </p:cNvSpPr>
          <p:nvPr>
            <p:ph idx="1"/>
          </p:nvPr>
        </p:nvSpPr>
        <p:spPr>
          <a:xfrm>
            <a:off x="8052620" y="1749795"/>
            <a:ext cx="3588774" cy="3608786"/>
          </a:xfrm>
        </p:spPr>
        <p:txBody>
          <a:bodyPr anchor="t">
            <a:normAutofit/>
          </a:bodyPr>
          <a:lstStyle/>
          <a:p>
            <a:r>
              <a:rPr lang="de-DE" sz="1800"/>
              <a:t>Viel ähnlicher Code in jeder Switch Abfrage</a:t>
            </a:r>
          </a:p>
          <a:p>
            <a:r>
              <a:rPr lang="de-DE" sz="1800"/>
              <a:t>Schlechte Lesbarkeit</a:t>
            </a:r>
          </a:p>
          <a:p>
            <a:r>
              <a:rPr lang="de-DE" sz="1800"/>
              <a:t>Nur schwer zu verstehen was gemacht wird</a:t>
            </a:r>
          </a:p>
          <a:p>
            <a:r>
              <a:rPr lang="de-DE" sz="1800"/>
              <a:t>Sehr schlechte Wartbarkeit</a:t>
            </a:r>
          </a:p>
          <a:p>
            <a:r>
              <a:rPr lang="de-DE" sz="1800"/>
              <a:t>Viel zu viel Code für ein Switch Statement</a:t>
            </a:r>
          </a:p>
        </p:txBody>
      </p:sp>
      <p:pic>
        <p:nvPicPr>
          <p:cNvPr id="8" name="Graphic 7">
            <a:extLst>
              <a:ext uri="{FF2B5EF4-FFF2-40B4-BE49-F238E27FC236}">
                <a16:creationId xmlns:a16="http://schemas.microsoft.com/office/drawing/2014/main" id="{839457ED-F604-CE71-72E2-C3DF25B1B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755" y="1016238"/>
            <a:ext cx="7449973" cy="5984330"/>
          </a:xfrm>
          <a:prstGeom prst="rect">
            <a:avLst/>
          </a:prstGeom>
        </p:spPr>
      </p:pic>
      <p:sp>
        <p:nvSpPr>
          <p:cNvPr id="2" name="Foliennummernplatzhalter 1">
            <a:extLst>
              <a:ext uri="{FF2B5EF4-FFF2-40B4-BE49-F238E27FC236}">
                <a16:creationId xmlns:a16="http://schemas.microsoft.com/office/drawing/2014/main" id="{5E013867-766F-1B66-C2BB-0C9556EEA8D3}"/>
              </a:ext>
            </a:extLst>
          </p:cNvPr>
          <p:cNvSpPr>
            <a:spLocks noGrp="1"/>
          </p:cNvSpPr>
          <p:nvPr>
            <p:ph type="sldNum" sz="quarter" idx="12"/>
          </p:nvPr>
        </p:nvSpPr>
        <p:spPr/>
        <p:txBody>
          <a:bodyPr/>
          <a:lstStyle/>
          <a:p>
            <a:fld id="{D57F1E4F-1CFF-5643-939E-217C01CDF565}" type="slidenum">
              <a:rPr lang="en-US" smtClean="0"/>
              <a:pPr/>
              <a:t>56</a:t>
            </a:fld>
            <a:endParaRPr lang="en-US"/>
          </a:p>
        </p:txBody>
      </p:sp>
    </p:spTree>
    <p:extLst>
      <p:ext uri="{BB962C8B-B14F-4D97-AF65-F5344CB8AC3E}">
        <p14:creationId xmlns:p14="http://schemas.microsoft.com/office/powerpoint/2010/main" val="2488581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8187C-90D9-4669-EAD8-69C98EFFDA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0F73589-36A3-11E2-ACEB-E666F7B7CC03}"/>
              </a:ext>
            </a:extLst>
          </p:cNvPr>
          <p:cNvSpPr txBox="1"/>
          <p:nvPr/>
        </p:nvSpPr>
        <p:spPr>
          <a:xfrm>
            <a:off x="1907459" y="744795"/>
            <a:ext cx="1604927" cy="523220"/>
          </a:xfrm>
          <a:prstGeom prst="rect">
            <a:avLst/>
          </a:prstGeom>
          <a:noFill/>
        </p:spPr>
        <p:txBody>
          <a:bodyPr wrap="none" rtlCol="0">
            <a:spAutoFit/>
          </a:bodyPr>
          <a:lstStyle/>
          <a:p>
            <a:r>
              <a:rPr lang="de-DE" sz="2800" b="1"/>
              <a:t>Nachher:</a:t>
            </a:r>
            <a:endParaRPr lang="de-DE" b="1"/>
          </a:p>
        </p:txBody>
      </p:sp>
      <p:pic>
        <p:nvPicPr>
          <p:cNvPr id="2" name="Graphic 1">
            <a:extLst>
              <a:ext uri="{FF2B5EF4-FFF2-40B4-BE49-F238E27FC236}">
                <a16:creationId xmlns:a16="http://schemas.microsoft.com/office/drawing/2014/main" id="{7773369C-C83F-78C0-7F37-A5B6C51A8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7459" y="841647"/>
            <a:ext cx="6301611" cy="6016353"/>
          </a:xfrm>
          <a:prstGeom prst="rect">
            <a:avLst/>
          </a:prstGeom>
        </p:spPr>
      </p:pic>
      <p:sp>
        <p:nvSpPr>
          <p:cNvPr id="6" name="Content Placeholder 5">
            <a:extLst>
              <a:ext uri="{FF2B5EF4-FFF2-40B4-BE49-F238E27FC236}">
                <a16:creationId xmlns:a16="http://schemas.microsoft.com/office/drawing/2014/main" id="{2D30134A-1EDB-FDD7-109D-EE6BCB5D4F6C}"/>
              </a:ext>
            </a:extLst>
          </p:cNvPr>
          <p:cNvSpPr>
            <a:spLocks noGrp="1"/>
          </p:cNvSpPr>
          <p:nvPr>
            <p:ph idx="1"/>
          </p:nvPr>
        </p:nvSpPr>
        <p:spPr>
          <a:xfrm>
            <a:off x="8052620" y="1749795"/>
            <a:ext cx="3588774" cy="3608786"/>
          </a:xfrm>
        </p:spPr>
        <p:txBody>
          <a:bodyPr anchor="t">
            <a:normAutofit/>
          </a:bodyPr>
          <a:lstStyle/>
          <a:p>
            <a:r>
              <a:rPr lang="de-DE" sz="1800"/>
              <a:t>Switch Statement aufgeräumter</a:t>
            </a:r>
          </a:p>
          <a:p>
            <a:r>
              <a:rPr lang="de-DE" sz="1800"/>
              <a:t>Besser Lesbarkeit &amp; Strukturierung</a:t>
            </a:r>
          </a:p>
          <a:p>
            <a:r>
              <a:rPr lang="de-DE" sz="1800"/>
              <a:t>Eigene Klassen mit Methoden für einzelne Service Aufrufe</a:t>
            </a:r>
          </a:p>
        </p:txBody>
      </p:sp>
      <p:sp>
        <p:nvSpPr>
          <p:cNvPr id="3" name="Foliennummernplatzhalter 2">
            <a:extLst>
              <a:ext uri="{FF2B5EF4-FFF2-40B4-BE49-F238E27FC236}">
                <a16:creationId xmlns:a16="http://schemas.microsoft.com/office/drawing/2014/main" id="{5D024E15-F502-2408-1D13-F4DE0D131C7B}"/>
              </a:ext>
            </a:extLst>
          </p:cNvPr>
          <p:cNvSpPr>
            <a:spLocks noGrp="1"/>
          </p:cNvSpPr>
          <p:nvPr>
            <p:ph type="sldNum" sz="quarter" idx="12"/>
          </p:nvPr>
        </p:nvSpPr>
        <p:spPr/>
        <p:txBody>
          <a:bodyPr/>
          <a:lstStyle/>
          <a:p>
            <a:fld id="{D57F1E4F-1CFF-5643-939E-217C01CDF565}" type="slidenum">
              <a:rPr lang="en-US" smtClean="0"/>
              <a:pPr/>
              <a:t>57</a:t>
            </a:fld>
            <a:endParaRPr lang="en-US"/>
          </a:p>
        </p:txBody>
      </p:sp>
    </p:spTree>
    <p:extLst>
      <p:ext uri="{BB962C8B-B14F-4D97-AF65-F5344CB8AC3E}">
        <p14:creationId xmlns:p14="http://schemas.microsoft.com/office/powerpoint/2010/main" val="1006942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A2C5D-D4F0-B8CE-7BF1-16B86D82E0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D553A9-6C58-60A6-4419-25FE77137C32}"/>
              </a:ext>
            </a:extLst>
          </p:cNvPr>
          <p:cNvSpPr>
            <a:spLocks noGrp="1"/>
          </p:cNvSpPr>
          <p:nvPr>
            <p:ph type="title"/>
          </p:nvPr>
        </p:nvSpPr>
        <p:spPr>
          <a:xfrm>
            <a:off x="1716224" y="1104"/>
            <a:ext cx="10018713" cy="1752599"/>
          </a:xfrm>
        </p:spPr>
        <p:txBody>
          <a:bodyPr/>
          <a:lstStyle/>
          <a:p>
            <a:r>
              <a:rPr lang="de-DE" err="1"/>
              <a:t>Refactoring</a:t>
            </a:r>
            <a:r>
              <a:rPr lang="de-DE"/>
              <a:t> – </a:t>
            </a:r>
            <a:r>
              <a:rPr lang="de-DE" err="1"/>
              <a:t>Replace</a:t>
            </a:r>
            <a:r>
              <a:rPr lang="de-DE"/>
              <a:t> </a:t>
            </a:r>
            <a:r>
              <a:rPr lang="de-DE" err="1"/>
              <a:t>Temp</a:t>
            </a:r>
            <a:r>
              <a:rPr lang="de-DE"/>
              <a:t> </a:t>
            </a:r>
            <a:r>
              <a:rPr lang="de-DE" err="1"/>
              <a:t>with</a:t>
            </a:r>
            <a:r>
              <a:rPr lang="de-DE"/>
              <a:t> Query</a:t>
            </a:r>
          </a:p>
        </p:txBody>
      </p:sp>
      <p:sp>
        <p:nvSpPr>
          <p:cNvPr id="3" name="Inhaltsplatzhalter 2">
            <a:extLst>
              <a:ext uri="{FF2B5EF4-FFF2-40B4-BE49-F238E27FC236}">
                <a16:creationId xmlns:a16="http://schemas.microsoft.com/office/drawing/2014/main" id="{31444CE6-7137-35C5-DDAE-0E3A74B65832}"/>
              </a:ext>
            </a:extLst>
          </p:cNvPr>
          <p:cNvSpPr>
            <a:spLocks noGrp="1"/>
          </p:cNvSpPr>
          <p:nvPr>
            <p:ph idx="1"/>
          </p:nvPr>
        </p:nvSpPr>
        <p:spPr>
          <a:xfrm>
            <a:off x="1716223" y="1617869"/>
            <a:ext cx="10018713" cy="4902201"/>
          </a:xfrm>
        </p:spPr>
        <p:txBody>
          <a:bodyPr vert="horz" lIns="91440" tIns="45720" rIns="91440" bIns="45720" rtlCol="0" anchor="t">
            <a:normAutofit/>
          </a:bodyPr>
          <a:lstStyle/>
          <a:p>
            <a:pPr marL="0" indent="0">
              <a:buNone/>
            </a:pPr>
            <a:r>
              <a:rPr lang="de-DE" sz="2800"/>
              <a:t>Aktuell: </a:t>
            </a:r>
            <a:endParaRPr lang="de-DE"/>
          </a:p>
          <a:p>
            <a:pPr marL="457200" indent="-457200"/>
            <a:r>
              <a:rPr lang="de-DE" sz="2800" err="1"/>
              <a:t>BookingsTimesRanking</a:t>
            </a:r>
            <a:endParaRPr lang="de-DE" sz="2800"/>
          </a:p>
          <a:p>
            <a:pPr lvl="1"/>
            <a:endParaRPr lang="de-DE"/>
          </a:p>
          <a:p>
            <a:pPr marL="457200" lvl="1" indent="0">
              <a:buNone/>
            </a:pPr>
            <a:endParaRPr lang="de-DE"/>
          </a:p>
          <a:p>
            <a:pPr lvl="1">
              <a:buFont typeface="Courier New" charset="2"/>
              <a:buChar char="o"/>
            </a:pPr>
            <a:endParaRPr lang="de-DE"/>
          </a:p>
        </p:txBody>
      </p:sp>
      <p:pic>
        <p:nvPicPr>
          <p:cNvPr id="4" name="Grafik 3">
            <a:extLst>
              <a:ext uri="{FF2B5EF4-FFF2-40B4-BE49-F238E27FC236}">
                <a16:creationId xmlns:a16="http://schemas.microsoft.com/office/drawing/2014/main" id="{9C7F074E-3411-3EC2-8935-980C90B61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3360" y="5561936"/>
            <a:ext cx="3228975" cy="962025"/>
          </a:xfrm>
          <a:prstGeom prst="rect">
            <a:avLst/>
          </a:prstGeom>
        </p:spPr>
      </p:pic>
      <p:pic>
        <p:nvPicPr>
          <p:cNvPr id="6" name="Graphic 5">
            <a:extLst>
              <a:ext uri="{FF2B5EF4-FFF2-40B4-BE49-F238E27FC236}">
                <a16:creationId xmlns:a16="http://schemas.microsoft.com/office/drawing/2014/main" id="{93544DC0-8E2F-0150-39F7-AA0E7D1A46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7601" y="2263137"/>
            <a:ext cx="9195955" cy="3434633"/>
          </a:xfrm>
          <a:prstGeom prst="rect">
            <a:avLst/>
          </a:prstGeom>
        </p:spPr>
      </p:pic>
      <p:sp>
        <p:nvSpPr>
          <p:cNvPr id="5" name="Foliennummernplatzhalter 4">
            <a:extLst>
              <a:ext uri="{FF2B5EF4-FFF2-40B4-BE49-F238E27FC236}">
                <a16:creationId xmlns:a16="http://schemas.microsoft.com/office/drawing/2014/main" id="{A5E99053-0A45-9ECC-A141-BFF89AA10BE8}"/>
              </a:ext>
            </a:extLst>
          </p:cNvPr>
          <p:cNvSpPr>
            <a:spLocks noGrp="1"/>
          </p:cNvSpPr>
          <p:nvPr>
            <p:ph type="sldNum" sz="quarter" idx="12"/>
          </p:nvPr>
        </p:nvSpPr>
        <p:spPr/>
        <p:txBody>
          <a:bodyPr/>
          <a:lstStyle/>
          <a:p>
            <a:fld id="{D57F1E4F-1CFF-5643-939E-217C01CDF565}" type="slidenum">
              <a:rPr lang="en-US" smtClean="0"/>
              <a:pPr/>
              <a:t>58</a:t>
            </a:fld>
            <a:endParaRPr lang="en-US"/>
          </a:p>
        </p:txBody>
      </p:sp>
    </p:spTree>
    <p:extLst>
      <p:ext uri="{BB962C8B-B14F-4D97-AF65-F5344CB8AC3E}">
        <p14:creationId xmlns:p14="http://schemas.microsoft.com/office/powerpoint/2010/main" val="3680179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C414C-3DD3-3393-C59E-A7420E7BAD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73E990-ACFC-B358-9164-C45CBE38CA75}"/>
              </a:ext>
            </a:extLst>
          </p:cNvPr>
          <p:cNvSpPr>
            <a:spLocks noGrp="1"/>
          </p:cNvSpPr>
          <p:nvPr>
            <p:ph type="title"/>
          </p:nvPr>
        </p:nvSpPr>
        <p:spPr>
          <a:xfrm>
            <a:off x="1716224" y="1104"/>
            <a:ext cx="10018713" cy="1752599"/>
          </a:xfrm>
        </p:spPr>
        <p:txBody>
          <a:bodyPr/>
          <a:lstStyle/>
          <a:p>
            <a:r>
              <a:rPr lang="de-DE" err="1"/>
              <a:t>Refactoring</a:t>
            </a:r>
            <a:r>
              <a:rPr lang="de-DE"/>
              <a:t> – </a:t>
            </a:r>
            <a:r>
              <a:rPr lang="de-DE" err="1"/>
              <a:t>Replace</a:t>
            </a:r>
            <a:r>
              <a:rPr lang="de-DE"/>
              <a:t> </a:t>
            </a:r>
            <a:r>
              <a:rPr lang="de-DE" err="1"/>
              <a:t>Temp</a:t>
            </a:r>
            <a:r>
              <a:rPr lang="de-DE"/>
              <a:t> </a:t>
            </a:r>
            <a:r>
              <a:rPr lang="de-DE" err="1"/>
              <a:t>with</a:t>
            </a:r>
            <a:r>
              <a:rPr lang="de-DE"/>
              <a:t> Query</a:t>
            </a:r>
          </a:p>
        </p:txBody>
      </p:sp>
      <p:sp>
        <p:nvSpPr>
          <p:cNvPr id="3" name="Inhaltsplatzhalter 2">
            <a:extLst>
              <a:ext uri="{FF2B5EF4-FFF2-40B4-BE49-F238E27FC236}">
                <a16:creationId xmlns:a16="http://schemas.microsoft.com/office/drawing/2014/main" id="{171D55C1-0598-32D6-2663-835F97DA84D5}"/>
              </a:ext>
            </a:extLst>
          </p:cNvPr>
          <p:cNvSpPr>
            <a:spLocks noGrp="1"/>
          </p:cNvSpPr>
          <p:nvPr>
            <p:ph idx="1"/>
          </p:nvPr>
        </p:nvSpPr>
        <p:spPr>
          <a:xfrm>
            <a:off x="1716223" y="1617869"/>
            <a:ext cx="10018713" cy="4902201"/>
          </a:xfrm>
        </p:spPr>
        <p:txBody>
          <a:bodyPr vert="horz" lIns="91440" tIns="45720" rIns="91440" bIns="45720" rtlCol="0" anchor="t">
            <a:normAutofit fontScale="92500" lnSpcReduction="20000"/>
          </a:bodyPr>
          <a:lstStyle/>
          <a:p>
            <a:pPr marL="0" indent="0">
              <a:buNone/>
            </a:pPr>
            <a:r>
              <a:rPr lang="de-DE" sz="2800"/>
              <a:t>Aktuell: </a:t>
            </a:r>
            <a:endParaRPr lang="de-DE"/>
          </a:p>
          <a:p>
            <a:pPr marL="457200" indent="-457200"/>
            <a:r>
              <a:rPr lang="de-DE" sz="2800"/>
              <a:t>Berechnung des Rankings in einer Methode mit zwei temporären Variablen</a:t>
            </a:r>
          </a:p>
          <a:p>
            <a:pPr marL="457200" indent="-457200">
              <a:buClr>
                <a:srgbClr val="1287C3"/>
              </a:buClr>
            </a:pPr>
            <a:endParaRPr lang="de-DE" sz="2800"/>
          </a:p>
          <a:p>
            <a:pPr marL="0" indent="0">
              <a:buClr>
                <a:srgbClr val="1287C3"/>
              </a:buClr>
              <a:buNone/>
            </a:pPr>
            <a:r>
              <a:rPr lang="de-DE" sz="2800"/>
              <a:t>Problem:</a:t>
            </a:r>
          </a:p>
          <a:p>
            <a:pPr marL="457200" indent="-457200"/>
            <a:r>
              <a:rPr lang="de-DE" sz="2800"/>
              <a:t>Eingeschränkte Lesbarkeit</a:t>
            </a:r>
          </a:p>
          <a:p>
            <a:pPr marL="457200" indent="-457200">
              <a:buClr>
                <a:srgbClr val="1287C3"/>
              </a:buClr>
            </a:pPr>
            <a:r>
              <a:rPr lang="de-DE" sz="2800"/>
              <a:t>Berechnung der Buchungswerte nicht testbar</a:t>
            </a:r>
          </a:p>
          <a:p>
            <a:pPr marL="0" indent="0">
              <a:buNone/>
            </a:pPr>
            <a:endParaRPr lang="de-DE" sz="2800"/>
          </a:p>
          <a:p>
            <a:pPr marL="0" indent="0">
              <a:buNone/>
            </a:pPr>
            <a:r>
              <a:rPr lang="de-DE" sz="2800"/>
              <a:t>Lösung des Problems</a:t>
            </a:r>
          </a:p>
          <a:p>
            <a:pPr lvl="1">
              <a:buFont typeface="Arial" panose="020B0604020202020204" pitchFamily="34" charset="0"/>
              <a:buChar char="•"/>
            </a:pPr>
            <a:r>
              <a:rPr lang="de-DE" sz="2400"/>
              <a:t>Methode aufsplitten</a:t>
            </a:r>
          </a:p>
          <a:p>
            <a:pPr lvl="1"/>
            <a:endParaRPr lang="de-DE"/>
          </a:p>
          <a:p>
            <a:pPr lvl="1"/>
            <a:endParaRPr lang="de-DE"/>
          </a:p>
          <a:p>
            <a:pPr lvl="1"/>
            <a:endParaRPr lang="de-DE"/>
          </a:p>
          <a:p>
            <a:pPr lvl="1">
              <a:buFont typeface="Courier New" charset="2"/>
              <a:buChar char="o"/>
            </a:pPr>
            <a:endParaRPr lang="de-DE"/>
          </a:p>
        </p:txBody>
      </p:sp>
      <p:sp>
        <p:nvSpPr>
          <p:cNvPr id="4" name="Foliennummernplatzhalter 3">
            <a:extLst>
              <a:ext uri="{FF2B5EF4-FFF2-40B4-BE49-F238E27FC236}">
                <a16:creationId xmlns:a16="http://schemas.microsoft.com/office/drawing/2014/main" id="{FD9840A1-E139-0EC0-70A3-7BB9E532891D}"/>
              </a:ext>
            </a:extLst>
          </p:cNvPr>
          <p:cNvSpPr>
            <a:spLocks noGrp="1"/>
          </p:cNvSpPr>
          <p:nvPr>
            <p:ph type="sldNum" sz="quarter" idx="12"/>
          </p:nvPr>
        </p:nvSpPr>
        <p:spPr/>
        <p:txBody>
          <a:bodyPr/>
          <a:lstStyle/>
          <a:p>
            <a:fld id="{D57F1E4F-1CFF-5643-939E-217C01CDF565}" type="slidenum">
              <a:rPr lang="en-US" smtClean="0"/>
              <a:pPr/>
              <a:t>59</a:t>
            </a:fld>
            <a:endParaRPr lang="en-US"/>
          </a:p>
        </p:txBody>
      </p:sp>
    </p:spTree>
    <p:extLst>
      <p:ext uri="{BB962C8B-B14F-4D97-AF65-F5344CB8AC3E}">
        <p14:creationId xmlns:p14="http://schemas.microsoft.com/office/powerpoint/2010/main" val="407057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9E0B7-B4A4-66A6-F4E9-FC6771C96AD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03FBFF6-E070-703F-931A-7A6FE4424903}"/>
              </a:ext>
            </a:extLst>
          </p:cNvPr>
          <p:cNvSpPr>
            <a:spLocks noGrp="1"/>
          </p:cNvSpPr>
          <p:nvPr>
            <p:ph type="title"/>
          </p:nvPr>
        </p:nvSpPr>
        <p:spPr>
          <a:xfrm>
            <a:off x="1716224" y="1104"/>
            <a:ext cx="10018713" cy="1752599"/>
          </a:xfrm>
        </p:spPr>
        <p:txBody>
          <a:bodyPr/>
          <a:lstStyle/>
          <a:p>
            <a:r>
              <a:rPr lang="de-DE"/>
              <a:t>Einführung - </a:t>
            </a:r>
            <a:r>
              <a:rPr lang="de-DE" err="1"/>
              <a:t>Techstack</a:t>
            </a:r>
            <a:endParaRPr lang="de-DE"/>
          </a:p>
        </p:txBody>
      </p:sp>
      <p:sp>
        <p:nvSpPr>
          <p:cNvPr id="3" name="Inhaltsplatzhalter 2">
            <a:extLst>
              <a:ext uri="{FF2B5EF4-FFF2-40B4-BE49-F238E27FC236}">
                <a16:creationId xmlns:a16="http://schemas.microsoft.com/office/drawing/2014/main" id="{7E9AFC24-690D-8F2F-8571-EF6381D9AC2E}"/>
              </a:ext>
            </a:extLst>
          </p:cNvPr>
          <p:cNvSpPr>
            <a:spLocks noGrp="1"/>
          </p:cNvSpPr>
          <p:nvPr>
            <p:ph idx="1"/>
          </p:nvPr>
        </p:nvSpPr>
        <p:spPr>
          <a:xfrm>
            <a:off x="1716223" y="1617869"/>
            <a:ext cx="10018713" cy="4902201"/>
          </a:xfrm>
        </p:spPr>
        <p:txBody>
          <a:bodyPr vert="horz" lIns="91440" tIns="45720" rIns="91440" bIns="45720" rtlCol="0" anchor="t">
            <a:normAutofit/>
          </a:bodyPr>
          <a:lstStyle/>
          <a:p>
            <a:r>
              <a:rPr lang="de-DE"/>
              <a:t>Technologien </a:t>
            </a:r>
          </a:p>
          <a:p>
            <a:pPr lvl="1"/>
            <a:r>
              <a:rPr lang="de-DE"/>
              <a:t>Java 21</a:t>
            </a:r>
          </a:p>
          <a:p>
            <a:pPr marL="914400" lvl="2" indent="0">
              <a:buNone/>
            </a:pPr>
            <a:r>
              <a:rPr lang="de-DE"/>
              <a:t>Bibliotheken:</a:t>
            </a:r>
          </a:p>
          <a:p>
            <a:pPr lvl="2"/>
            <a:r>
              <a:rPr lang="de-DE">
                <a:latin typeface="Corbel"/>
              </a:rPr>
              <a:t>SQLite JDBC</a:t>
            </a:r>
          </a:p>
          <a:p>
            <a:pPr lvl="2"/>
            <a:r>
              <a:rPr lang="de-DE">
                <a:latin typeface="Corbel"/>
              </a:rPr>
              <a:t>Hibernate ORM Hibernate Community </a:t>
            </a:r>
            <a:r>
              <a:rPr lang="de-DE" err="1">
                <a:latin typeface="Corbel"/>
              </a:rPr>
              <a:t>Dialects</a:t>
            </a:r>
            <a:endParaRPr lang="de-DE">
              <a:latin typeface="Corbel"/>
            </a:endParaRPr>
          </a:p>
          <a:p>
            <a:pPr lvl="2"/>
            <a:r>
              <a:rPr lang="de-DE">
                <a:latin typeface="Aptos"/>
              </a:rPr>
              <a:t>SLF4J </a:t>
            </a:r>
            <a:r>
              <a:rPr lang="de-DE">
                <a:latin typeface="Corbel"/>
              </a:rPr>
              <a:t>Simple Provider</a:t>
            </a:r>
          </a:p>
          <a:p>
            <a:pPr lvl="1"/>
            <a:r>
              <a:rPr lang="de-DE"/>
              <a:t>Maven</a:t>
            </a:r>
          </a:p>
          <a:p>
            <a:pPr lvl="1"/>
            <a:r>
              <a:rPr lang="de-DE"/>
              <a:t>SQLite</a:t>
            </a:r>
          </a:p>
          <a:p>
            <a:r>
              <a:rPr lang="de-DE"/>
              <a:t>IDE (</a:t>
            </a:r>
            <a:r>
              <a:rPr lang="en-US"/>
              <a:t>Integrated development environment)</a:t>
            </a:r>
            <a:r>
              <a:rPr lang="de-DE"/>
              <a:t> </a:t>
            </a:r>
          </a:p>
          <a:p>
            <a:pPr lvl="1"/>
            <a:r>
              <a:rPr lang="de-DE" err="1"/>
              <a:t>IntelliJ</a:t>
            </a:r>
            <a:r>
              <a:rPr lang="de-DE"/>
              <a:t> IDEA</a:t>
            </a:r>
          </a:p>
        </p:txBody>
      </p:sp>
      <p:sp>
        <p:nvSpPr>
          <p:cNvPr id="4" name="Foliennummernplatzhalter 3">
            <a:extLst>
              <a:ext uri="{FF2B5EF4-FFF2-40B4-BE49-F238E27FC236}">
                <a16:creationId xmlns:a16="http://schemas.microsoft.com/office/drawing/2014/main" id="{6A3EBCD2-AE92-4811-8720-4FDEE6B01FE7}"/>
              </a:ext>
            </a:extLst>
          </p:cNvPr>
          <p:cNvSpPr>
            <a:spLocks noGrp="1"/>
          </p:cNvSpPr>
          <p:nvPr>
            <p:ph type="sldNum" sz="quarter" idx="12"/>
          </p:nvPr>
        </p:nvSpPr>
        <p:spPr/>
        <p:txBody>
          <a:bodyPr/>
          <a:lstStyle/>
          <a:p>
            <a:fld id="{D57F1E4F-1CFF-5643-939E-217C01CDF565}" type="slidenum">
              <a:rPr lang="en-US" smtClean="0"/>
              <a:pPr/>
              <a:t>6</a:t>
            </a:fld>
            <a:endParaRPr lang="en-US"/>
          </a:p>
        </p:txBody>
      </p:sp>
    </p:spTree>
    <p:extLst>
      <p:ext uri="{BB962C8B-B14F-4D97-AF65-F5344CB8AC3E}">
        <p14:creationId xmlns:p14="http://schemas.microsoft.com/office/powerpoint/2010/main" val="634272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3E051-82C3-69A1-3352-671834B04B4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5D63F7-A48F-2901-0B85-2688067D1292}"/>
              </a:ext>
            </a:extLst>
          </p:cNvPr>
          <p:cNvSpPr>
            <a:spLocks noGrp="1"/>
          </p:cNvSpPr>
          <p:nvPr>
            <p:ph type="title"/>
          </p:nvPr>
        </p:nvSpPr>
        <p:spPr>
          <a:xfrm>
            <a:off x="1716224" y="1104"/>
            <a:ext cx="10018713" cy="1752599"/>
          </a:xfrm>
        </p:spPr>
        <p:txBody>
          <a:bodyPr/>
          <a:lstStyle/>
          <a:p>
            <a:r>
              <a:rPr lang="de-DE" err="1"/>
              <a:t>Refactoring</a:t>
            </a:r>
            <a:r>
              <a:rPr lang="de-DE"/>
              <a:t> – </a:t>
            </a:r>
            <a:r>
              <a:rPr lang="de-DE" err="1"/>
              <a:t>Replace</a:t>
            </a:r>
            <a:r>
              <a:rPr lang="de-DE"/>
              <a:t> </a:t>
            </a:r>
            <a:r>
              <a:rPr lang="de-DE" err="1"/>
              <a:t>Temp</a:t>
            </a:r>
            <a:r>
              <a:rPr lang="de-DE"/>
              <a:t> </a:t>
            </a:r>
            <a:r>
              <a:rPr lang="de-DE" err="1"/>
              <a:t>with</a:t>
            </a:r>
            <a:r>
              <a:rPr lang="de-DE"/>
              <a:t> Query</a:t>
            </a:r>
          </a:p>
        </p:txBody>
      </p:sp>
      <p:sp>
        <p:nvSpPr>
          <p:cNvPr id="3" name="Inhaltsplatzhalter 2">
            <a:extLst>
              <a:ext uri="{FF2B5EF4-FFF2-40B4-BE49-F238E27FC236}">
                <a16:creationId xmlns:a16="http://schemas.microsoft.com/office/drawing/2014/main" id="{A0EDFA64-78F2-AB62-E11E-B9CABD3B7000}"/>
              </a:ext>
            </a:extLst>
          </p:cNvPr>
          <p:cNvSpPr>
            <a:spLocks noGrp="1"/>
          </p:cNvSpPr>
          <p:nvPr>
            <p:ph idx="1"/>
          </p:nvPr>
        </p:nvSpPr>
        <p:spPr>
          <a:xfrm>
            <a:off x="1716223" y="1617869"/>
            <a:ext cx="10018713" cy="3551822"/>
          </a:xfrm>
        </p:spPr>
        <p:txBody>
          <a:bodyPr vert="horz" lIns="91440" tIns="45720" rIns="91440" bIns="45720" rtlCol="0" anchor="t">
            <a:normAutofit/>
          </a:bodyPr>
          <a:lstStyle/>
          <a:p>
            <a:pPr marL="0" indent="0">
              <a:buNone/>
            </a:pPr>
            <a:r>
              <a:rPr lang="de-DE" sz="2800"/>
              <a:t>Nachher: </a:t>
            </a:r>
          </a:p>
          <a:p>
            <a:pPr lvl="1"/>
            <a:endParaRPr lang="de-DE"/>
          </a:p>
          <a:p>
            <a:pPr lvl="1"/>
            <a:endParaRPr lang="de-DE"/>
          </a:p>
          <a:p>
            <a:pPr lvl="1"/>
            <a:endParaRPr lang="de-DE"/>
          </a:p>
          <a:p>
            <a:pPr lvl="1">
              <a:buFont typeface="Courier New" charset="2"/>
              <a:buChar char="o"/>
            </a:pPr>
            <a:endParaRPr lang="de-DE"/>
          </a:p>
        </p:txBody>
      </p:sp>
      <p:pic>
        <p:nvPicPr>
          <p:cNvPr id="4" name="Grafik 3">
            <a:extLst>
              <a:ext uri="{FF2B5EF4-FFF2-40B4-BE49-F238E27FC236}">
                <a16:creationId xmlns:a16="http://schemas.microsoft.com/office/drawing/2014/main" id="{3C596F73-27CB-6382-D306-8F0A66FB06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6635" y="5261178"/>
            <a:ext cx="4724400" cy="1276350"/>
          </a:xfrm>
          <a:prstGeom prst="rect">
            <a:avLst/>
          </a:prstGeom>
        </p:spPr>
      </p:pic>
      <p:sp>
        <p:nvSpPr>
          <p:cNvPr id="6" name="Rechteck 5">
            <a:extLst>
              <a:ext uri="{FF2B5EF4-FFF2-40B4-BE49-F238E27FC236}">
                <a16:creationId xmlns:a16="http://schemas.microsoft.com/office/drawing/2014/main" id="{A54F05E4-4148-AB3F-F1A6-899CE86C2F06}"/>
              </a:ext>
            </a:extLst>
          </p:cNvPr>
          <p:cNvSpPr/>
          <p:nvPr/>
        </p:nvSpPr>
        <p:spPr>
          <a:xfrm>
            <a:off x="6427620" y="6537243"/>
            <a:ext cx="5768833" cy="3196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err="1"/>
              <a:t>CommitId</a:t>
            </a:r>
            <a:r>
              <a:rPr lang="de-DE"/>
              <a:t>: </a:t>
            </a:r>
            <a:r>
              <a:rPr lang="de-DE">
                <a:ea typeface="+mn-lt"/>
                <a:cs typeface="+mn-lt"/>
              </a:rPr>
              <a:t>b1386bd5f3d05df8b40b599cefde32e53672ce3f</a:t>
            </a:r>
            <a:endParaRPr lang="de-DE"/>
          </a:p>
        </p:txBody>
      </p:sp>
      <p:pic>
        <p:nvPicPr>
          <p:cNvPr id="7" name="Graphic 6">
            <a:extLst>
              <a:ext uri="{FF2B5EF4-FFF2-40B4-BE49-F238E27FC236}">
                <a16:creationId xmlns:a16="http://schemas.microsoft.com/office/drawing/2014/main" id="{3D42E2B5-1571-6F24-DF1F-4E62F1FABD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500" y="1985757"/>
            <a:ext cx="7901352" cy="4706720"/>
          </a:xfrm>
          <a:prstGeom prst="rect">
            <a:avLst/>
          </a:prstGeom>
        </p:spPr>
      </p:pic>
      <p:sp>
        <p:nvSpPr>
          <p:cNvPr id="5" name="Foliennummernplatzhalter 4">
            <a:extLst>
              <a:ext uri="{FF2B5EF4-FFF2-40B4-BE49-F238E27FC236}">
                <a16:creationId xmlns:a16="http://schemas.microsoft.com/office/drawing/2014/main" id="{295F2AAF-E4DF-08D6-9337-0BD3DABCC7CF}"/>
              </a:ext>
            </a:extLst>
          </p:cNvPr>
          <p:cNvSpPr>
            <a:spLocks noGrp="1"/>
          </p:cNvSpPr>
          <p:nvPr>
            <p:ph type="sldNum" sz="quarter" idx="12"/>
          </p:nvPr>
        </p:nvSpPr>
        <p:spPr>
          <a:xfrm>
            <a:off x="-181500" y="6535700"/>
            <a:ext cx="551167" cy="365125"/>
          </a:xfrm>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1075731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64506-5261-28E4-7A04-0550EBBB628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8AF1076-49E0-4FA3-E47E-F46174F5BCF8}"/>
              </a:ext>
            </a:extLst>
          </p:cNvPr>
          <p:cNvSpPr>
            <a:spLocks noGrp="1"/>
          </p:cNvSpPr>
          <p:nvPr>
            <p:ph type="title"/>
          </p:nvPr>
        </p:nvSpPr>
        <p:spPr>
          <a:xfrm>
            <a:off x="1716224" y="1104"/>
            <a:ext cx="10018713" cy="1752599"/>
          </a:xfrm>
        </p:spPr>
        <p:txBody>
          <a:bodyPr/>
          <a:lstStyle/>
          <a:p>
            <a:r>
              <a:rPr lang="de-DE" err="1"/>
              <a:t>Refactoring</a:t>
            </a:r>
            <a:r>
              <a:rPr lang="de-DE"/>
              <a:t> – </a:t>
            </a:r>
            <a:r>
              <a:rPr lang="de-DE" err="1"/>
              <a:t>rename</a:t>
            </a:r>
            <a:r>
              <a:rPr lang="de-DE"/>
              <a:t> Method </a:t>
            </a:r>
          </a:p>
        </p:txBody>
      </p:sp>
      <p:sp>
        <p:nvSpPr>
          <p:cNvPr id="3" name="Inhaltsplatzhalter 2">
            <a:extLst>
              <a:ext uri="{FF2B5EF4-FFF2-40B4-BE49-F238E27FC236}">
                <a16:creationId xmlns:a16="http://schemas.microsoft.com/office/drawing/2014/main" id="{654D2AC5-C510-FD0E-B88F-EF45527859EF}"/>
              </a:ext>
            </a:extLst>
          </p:cNvPr>
          <p:cNvSpPr>
            <a:spLocks noGrp="1"/>
          </p:cNvSpPr>
          <p:nvPr>
            <p:ph idx="1"/>
          </p:nvPr>
        </p:nvSpPr>
        <p:spPr>
          <a:xfrm>
            <a:off x="1716223" y="1617869"/>
            <a:ext cx="4376055" cy="2567974"/>
          </a:xfrm>
        </p:spPr>
        <p:txBody>
          <a:bodyPr vert="horz" lIns="91440" tIns="45720" rIns="91440" bIns="45720" rtlCol="0" anchor="t">
            <a:normAutofit fontScale="92500" lnSpcReduction="10000"/>
          </a:bodyPr>
          <a:lstStyle/>
          <a:p>
            <a:pPr marL="0" indent="0">
              <a:buNone/>
            </a:pPr>
            <a:r>
              <a:rPr lang="de-DE" sz="2800"/>
              <a:t>Aktuell: </a:t>
            </a:r>
            <a:endParaRPr lang="de-DE"/>
          </a:p>
          <a:p>
            <a:pPr marL="457200" indent="-457200"/>
            <a:r>
              <a:rPr lang="de-DE" sz="2800"/>
              <a:t>Unklar  welches Objekt genau verändert werden soll und über welchen Schlüssel (basierend auf Methodennamen)</a:t>
            </a:r>
          </a:p>
          <a:p>
            <a:pPr marL="457200" indent="-457200">
              <a:buClr>
                <a:srgbClr val="1287C3"/>
              </a:buClr>
            </a:pPr>
            <a:endParaRPr lang="de-DE" sz="2800"/>
          </a:p>
          <a:p>
            <a:pPr lvl="1"/>
            <a:endParaRPr lang="de-DE"/>
          </a:p>
          <a:p>
            <a:pPr lvl="1"/>
            <a:endParaRPr lang="de-DE"/>
          </a:p>
          <a:p>
            <a:pPr lvl="1"/>
            <a:endParaRPr lang="de-DE"/>
          </a:p>
          <a:p>
            <a:pPr lvl="1">
              <a:buFont typeface="Courier New" charset="2"/>
              <a:buChar char="o"/>
            </a:pPr>
            <a:endParaRPr lang="de-DE"/>
          </a:p>
        </p:txBody>
      </p:sp>
      <p:sp>
        <p:nvSpPr>
          <p:cNvPr id="6" name="Inhaltsplatzhalter 2">
            <a:extLst>
              <a:ext uri="{FF2B5EF4-FFF2-40B4-BE49-F238E27FC236}">
                <a16:creationId xmlns:a16="http://schemas.microsoft.com/office/drawing/2014/main" id="{563B55AB-0BF7-8768-0536-B622E5397532}"/>
              </a:ext>
            </a:extLst>
          </p:cNvPr>
          <p:cNvSpPr txBox="1">
            <a:spLocks/>
          </p:cNvSpPr>
          <p:nvPr/>
        </p:nvSpPr>
        <p:spPr>
          <a:xfrm>
            <a:off x="6932547" y="1615940"/>
            <a:ext cx="4376055" cy="256797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de-DE" sz="2800" err="1"/>
              <a:t>Refactored</a:t>
            </a:r>
            <a:r>
              <a:rPr lang="de-DE" sz="2800"/>
              <a:t>: </a:t>
            </a:r>
            <a:endParaRPr lang="de-DE"/>
          </a:p>
          <a:p>
            <a:pPr marL="457200" indent="-457200"/>
            <a:r>
              <a:rPr lang="de-DE" sz="2800"/>
              <a:t>Die Methodennamen wurden spezifiziert und vereinheitlicht (</a:t>
            </a:r>
            <a:r>
              <a:rPr lang="de-DE" sz="2800" err="1"/>
              <a:t>ById</a:t>
            </a:r>
            <a:r>
              <a:rPr lang="de-DE" sz="2800"/>
              <a:t>)</a:t>
            </a:r>
          </a:p>
          <a:p>
            <a:pPr marL="457200" indent="-457200">
              <a:buClr>
                <a:srgbClr val="1287C3"/>
              </a:buClr>
            </a:pPr>
            <a:endParaRPr lang="de-DE"/>
          </a:p>
          <a:p>
            <a:pPr marL="457200" indent="-457200">
              <a:buClr>
                <a:srgbClr val="1287C3"/>
              </a:buClr>
            </a:pPr>
            <a:endParaRPr lang="de-DE" sz="2800"/>
          </a:p>
          <a:p>
            <a:pPr lvl="1"/>
            <a:endParaRPr lang="de-DE"/>
          </a:p>
          <a:p>
            <a:pPr lvl="1"/>
            <a:endParaRPr lang="de-DE"/>
          </a:p>
          <a:p>
            <a:pPr lvl="1"/>
            <a:endParaRPr lang="de-DE"/>
          </a:p>
          <a:p>
            <a:pPr lvl="1">
              <a:buFont typeface="Courier New" charset="2"/>
              <a:buChar char="o"/>
            </a:pPr>
            <a:endParaRPr lang="de-DE"/>
          </a:p>
        </p:txBody>
      </p:sp>
      <p:sp>
        <p:nvSpPr>
          <p:cNvPr id="9" name="Rechteck 8">
            <a:extLst>
              <a:ext uri="{FF2B5EF4-FFF2-40B4-BE49-F238E27FC236}">
                <a16:creationId xmlns:a16="http://schemas.microsoft.com/office/drawing/2014/main" id="{3DC9F81F-A319-0FC8-6F5E-64377B69D3A9}"/>
              </a:ext>
            </a:extLst>
          </p:cNvPr>
          <p:cNvSpPr/>
          <p:nvPr/>
        </p:nvSpPr>
        <p:spPr>
          <a:xfrm>
            <a:off x="6427620" y="6537243"/>
            <a:ext cx="5768833" cy="3196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err="1"/>
              <a:t>CommitId</a:t>
            </a:r>
            <a:r>
              <a:rPr lang="de-DE"/>
              <a:t>: </a:t>
            </a:r>
            <a:r>
              <a:rPr lang="de-DE">
                <a:ea typeface="+mn-lt"/>
                <a:cs typeface="+mn-lt"/>
              </a:rPr>
              <a:t>04c599dc710414889e88970cca096447d71d916d</a:t>
            </a:r>
            <a:endParaRPr lang="de-DE"/>
          </a:p>
        </p:txBody>
      </p:sp>
      <p:pic>
        <p:nvPicPr>
          <p:cNvPr id="8" name="Graphic 7">
            <a:extLst>
              <a:ext uri="{FF2B5EF4-FFF2-40B4-BE49-F238E27FC236}">
                <a16:creationId xmlns:a16="http://schemas.microsoft.com/office/drawing/2014/main" id="{4305E5CD-9DE8-B591-094D-A9913CD655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7635" y="4423758"/>
            <a:ext cx="3409539" cy="2003710"/>
          </a:xfrm>
          <a:prstGeom prst="rect">
            <a:avLst/>
          </a:prstGeom>
        </p:spPr>
      </p:pic>
      <p:pic>
        <p:nvPicPr>
          <p:cNvPr id="11" name="Graphic 10">
            <a:extLst>
              <a:ext uri="{FF2B5EF4-FFF2-40B4-BE49-F238E27FC236}">
                <a16:creationId xmlns:a16="http://schemas.microsoft.com/office/drawing/2014/main" id="{8D1031D7-1FF6-CE14-F449-DF1BC6695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2659" y="4423758"/>
            <a:ext cx="3409539" cy="2003710"/>
          </a:xfrm>
          <a:prstGeom prst="rect">
            <a:avLst/>
          </a:prstGeom>
        </p:spPr>
      </p:pic>
      <p:sp>
        <p:nvSpPr>
          <p:cNvPr id="4" name="Foliennummernplatzhalter 3">
            <a:extLst>
              <a:ext uri="{FF2B5EF4-FFF2-40B4-BE49-F238E27FC236}">
                <a16:creationId xmlns:a16="http://schemas.microsoft.com/office/drawing/2014/main" id="{CF74E0F2-5A88-C8EF-A61A-07BA91172735}"/>
              </a:ext>
            </a:extLst>
          </p:cNvPr>
          <p:cNvSpPr>
            <a:spLocks noGrp="1"/>
          </p:cNvSpPr>
          <p:nvPr>
            <p:ph type="sldNum" sz="quarter" idx="12"/>
          </p:nvPr>
        </p:nvSpPr>
        <p:spPr>
          <a:xfrm>
            <a:off x="-174448" y="6537243"/>
            <a:ext cx="551167" cy="365125"/>
          </a:xfrm>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2341078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29063C-C51D-1C74-ED59-CD29E57F7044}"/>
              </a:ext>
            </a:extLst>
          </p:cNvPr>
          <p:cNvSpPr>
            <a:spLocks noGrp="1"/>
          </p:cNvSpPr>
          <p:nvPr>
            <p:ph type="title"/>
          </p:nvPr>
        </p:nvSpPr>
        <p:spPr/>
        <p:txBody>
          <a:bodyPr/>
          <a:lstStyle/>
          <a:p>
            <a:r>
              <a:rPr lang="de-DE"/>
              <a:t>Entwurfsmuster</a:t>
            </a:r>
          </a:p>
        </p:txBody>
      </p:sp>
      <p:sp>
        <p:nvSpPr>
          <p:cNvPr id="3" name="Inhaltsplatzhalter 2">
            <a:extLst>
              <a:ext uri="{FF2B5EF4-FFF2-40B4-BE49-F238E27FC236}">
                <a16:creationId xmlns:a16="http://schemas.microsoft.com/office/drawing/2014/main" id="{941C6F4A-D0DA-18B7-4094-EEB50332D9CB}"/>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8010C10-20F5-10CA-6C6E-314BEF07E409}"/>
              </a:ext>
            </a:extLst>
          </p:cNvPr>
          <p:cNvSpPr>
            <a:spLocks noGrp="1"/>
          </p:cNvSpPr>
          <p:nvPr>
            <p:ph type="sldNum" sz="quarter" idx="12"/>
          </p:nvPr>
        </p:nvSpPr>
        <p:spPr/>
        <p:txBody>
          <a:bodyPr/>
          <a:lstStyle/>
          <a:p>
            <a:fld id="{D57F1E4F-1CFF-5643-939E-217C01CDF565}" type="slidenum">
              <a:rPr lang="en-US" smtClean="0"/>
              <a:pPr/>
              <a:t>62</a:t>
            </a:fld>
            <a:endParaRPr lang="en-US"/>
          </a:p>
        </p:txBody>
      </p:sp>
    </p:spTree>
    <p:extLst>
      <p:ext uri="{BB962C8B-B14F-4D97-AF65-F5344CB8AC3E}">
        <p14:creationId xmlns:p14="http://schemas.microsoft.com/office/powerpoint/2010/main" val="2523060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1A9043-49BE-85D5-C1EB-F7CC9E86A0B9}"/>
              </a:ext>
            </a:extLst>
          </p:cNvPr>
          <p:cNvSpPr>
            <a:spLocks noGrp="1"/>
          </p:cNvSpPr>
          <p:nvPr>
            <p:ph type="title"/>
          </p:nvPr>
        </p:nvSpPr>
        <p:spPr/>
        <p:txBody>
          <a:bodyPr/>
          <a:lstStyle/>
          <a:p>
            <a:r>
              <a:rPr lang="de-DE" err="1"/>
              <a:t>Builder</a:t>
            </a:r>
            <a:r>
              <a:rPr lang="de-DE"/>
              <a:t> - SessionFactoryBuilder</a:t>
            </a:r>
          </a:p>
        </p:txBody>
      </p:sp>
      <p:sp>
        <p:nvSpPr>
          <p:cNvPr id="3" name="Inhaltsplatzhalter 2">
            <a:extLst>
              <a:ext uri="{FF2B5EF4-FFF2-40B4-BE49-F238E27FC236}">
                <a16:creationId xmlns:a16="http://schemas.microsoft.com/office/drawing/2014/main" id="{8248366E-A2FC-EC9B-4D6A-5A79D1FE3DA8}"/>
              </a:ext>
            </a:extLst>
          </p:cNvPr>
          <p:cNvSpPr>
            <a:spLocks noGrp="1"/>
          </p:cNvSpPr>
          <p:nvPr>
            <p:ph idx="1"/>
          </p:nvPr>
        </p:nvSpPr>
        <p:spPr>
          <a:xfrm>
            <a:off x="1484310" y="1916043"/>
            <a:ext cx="10018713" cy="4946374"/>
          </a:xfrm>
        </p:spPr>
        <p:txBody>
          <a:bodyPr>
            <a:normAutofit/>
          </a:bodyPr>
          <a:lstStyle/>
          <a:p>
            <a:pPr marL="0" indent="0">
              <a:buClr>
                <a:srgbClr val="1287C3"/>
              </a:buClr>
              <a:buNone/>
            </a:pPr>
            <a:r>
              <a:rPr lang="de-DE"/>
              <a:t>Gründe</a:t>
            </a:r>
          </a:p>
          <a:p>
            <a:pPr>
              <a:buClr>
                <a:srgbClr val="1287C3"/>
              </a:buClr>
            </a:pPr>
            <a:r>
              <a:rPr lang="de-DE"/>
              <a:t>Flexibilität</a:t>
            </a:r>
          </a:p>
          <a:p>
            <a:pPr lvl="1">
              <a:buClr>
                <a:srgbClr val="1287C3"/>
              </a:buClr>
              <a:buFont typeface="Courier New"/>
              <a:buChar char="o"/>
            </a:pPr>
            <a:r>
              <a:rPr lang="de-DE"/>
              <a:t>Einfache Änderung der Konfigurationen möglich bei einer Verwendung einer anderen Datenbank</a:t>
            </a:r>
          </a:p>
          <a:p>
            <a:pPr>
              <a:buClr>
                <a:srgbClr val="1287C3"/>
              </a:buClr>
            </a:pPr>
            <a:r>
              <a:rPr lang="de-DE"/>
              <a:t>Testbarkeit</a:t>
            </a:r>
          </a:p>
          <a:p>
            <a:pPr lvl="1">
              <a:buClr>
                <a:srgbClr val="1287C3"/>
              </a:buClr>
              <a:buFont typeface="Courier New"/>
              <a:buChar char="o"/>
            </a:pPr>
            <a:r>
              <a:rPr lang="de-DE"/>
              <a:t>Durch die Möglichkeit der Erzeugung von neuen </a:t>
            </a:r>
            <a:r>
              <a:rPr lang="de-DE" err="1"/>
              <a:t>SessionFactory</a:t>
            </a:r>
            <a:r>
              <a:rPr lang="de-DE"/>
              <a:t>-Instanzen und einer Möglichkeit zu Überschreibung der Methoden, fällt das Testen leichter</a:t>
            </a:r>
          </a:p>
          <a:p>
            <a:pPr>
              <a:buClr>
                <a:srgbClr val="1287C3"/>
              </a:buClr>
            </a:pPr>
            <a:r>
              <a:rPr lang="de-DE"/>
              <a:t>Lebenszyklus-Kontrolle</a:t>
            </a:r>
          </a:p>
          <a:p>
            <a:pPr lvl="1">
              <a:buClr>
                <a:srgbClr val="1287C3"/>
              </a:buClr>
              <a:buFont typeface="Courier New"/>
              <a:buChar char="o"/>
            </a:pPr>
            <a:r>
              <a:rPr lang="de-DE"/>
              <a:t>Genaue Entscheidung wann eine Instanz erstellt werden soll und wann sie wieder verworfen wird. Im Gegensatz zu Singeltons, welche meist früh erzeugt werden und lange leben</a:t>
            </a:r>
          </a:p>
        </p:txBody>
      </p:sp>
      <p:sp>
        <p:nvSpPr>
          <p:cNvPr id="4" name="Foliennummernplatzhalter 3">
            <a:extLst>
              <a:ext uri="{FF2B5EF4-FFF2-40B4-BE49-F238E27FC236}">
                <a16:creationId xmlns:a16="http://schemas.microsoft.com/office/drawing/2014/main" id="{448BDDF7-ED80-7024-7704-7DA85C4334CD}"/>
              </a:ext>
            </a:extLst>
          </p:cNvPr>
          <p:cNvSpPr>
            <a:spLocks noGrp="1"/>
          </p:cNvSpPr>
          <p:nvPr>
            <p:ph type="sldNum" sz="quarter" idx="12"/>
          </p:nvPr>
        </p:nvSpPr>
        <p:spPr/>
        <p:txBody>
          <a:bodyPr/>
          <a:lstStyle/>
          <a:p>
            <a:fld id="{D57F1E4F-1CFF-5643-939E-217C01CDF565}" type="slidenum">
              <a:rPr lang="en-US" smtClean="0"/>
              <a:pPr/>
              <a:t>63</a:t>
            </a:fld>
            <a:endParaRPr lang="en-US"/>
          </a:p>
        </p:txBody>
      </p:sp>
    </p:spTree>
    <p:extLst>
      <p:ext uri="{BB962C8B-B14F-4D97-AF65-F5344CB8AC3E}">
        <p14:creationId xmlns:p14="http://schemas.microsoft.com/office/powerpoint/2010/main" val="4251312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8633AD-EBE8-B1F1-7A74-94CE8A7F08DA}"/>
              </a:ext>
            </a:extLst>
          </p:cNvPr>
          <p:cNvSpPr>
            <a:spLocks noGrp="1"/>
          </p:cNvSpPr>
          <p:nvPr>
            <p:ph type="title"/>
          </p:nvPr>
        </p:nvSpPr>
        <p:spPr/>
        <p:txBody>
          <a:bodyPr/>
          <a:lstStyle/>
          <a:p>
            <a:r>
              <a:rPr lang="de-DE"/>
              <a:t>Builder - SessionFactoryBuilder</a:t>
            </a:r>
          </a:p>
        </p:txBody>
      </p:sp>
      <p:pic>
        <p:nvPicPr>
          <p:cNvPr id="4" name="Grafik 3">
            <a:extLst>
              <a:ext uri="{FF2B5EF4-FFF2-40B4-BE49-F238E27FC236}">
                <a16:creationId xmlns:a16="http://schemas.microsoft.com/office/drawing/2014/main" id="{A8E98888-5AA8-A3DA-9F22-3B0DB883D6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79519" y="3078162"/>
            <a:ext cx="8826874" cy="1949588"/>
          </a:xfrm>
          <a:prstGeom prst="rect">
            <a:avLst/>
          </a:prstGeom>
        </p:spPr>
      </p:pic>
      <p:sp>
        <p:nvSpPr>
          <p:cNvPr id="3" name="Foliennummernplatzhalter 2">
            <a:extLst>
              <a:ext uri="{FF2B5EF4-FFF2-40B4-BE49-F238E27FC236}">
                <a16:creationId xmlns:a16="http://schemas.microsoft.com/office/drawing/2014/main" id="{E961578A-C353-F4DF-C123-8E96B303A625}"/>
              </a:ext>
            </a:extLst>
          </p:cNvPr>
          <p:cNvSpPr>
            <a:spLocks noGrp="1"/>
          </p:cNvSpPr>
          <p:nvPr>
            <p:ph type="sldNum" sz="quarter" idx="12"/>
          </p:nvPr>
        </p:nvSpPr>
        <p:spPr/>
        <p:txBody>
          <a:bodyPr/>
          <a:lstStyle/>
          <a:p>
            <a:fld id="{D57F1E4F-1CFF-5643-939E-217C01CDF565}" type="slidenum">
              <a:rPr lang="en-US" smtClean="0"/>
              <a:pPr/>
              <a:t>64</a:t>
            </a:fld>
            <a:endParaRPr lang="en-US"/>
          </a:p>
        </p:txBody>
      </p:sp>
    </p:spTree>
    <p:extLst>
      <p:ext uri="{BB962C8B-B14F-4D97-AF65-F5344CB8AC3E}">
        <p14:creationId xmlns:p14="http://schemas.microsoft.com/office/powerpoint/2010/main" val="2673835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993D2B3-D291-A7DC-CB32-F5F4C8BC6523}"/>
              </a:ext>
            </a:extLst>
          </p:cNvPr>
          <p:cNvSpPr>
            <a:spLocks noGrp="1"/>
          </p:cNvSpPr>
          <p:nvPr>
            <p:ph type="title"/>
          </p:nvPr>
        </p:nvSpPr>
        <p:spPr>
          <a:xfrm>
            <a:off x="2173242" y="-34447"/>
            <a:ext cx="10018713" cy="1752599"/>
          </a:xfrm>
        </p:spPr>
        <p:txBody>
          <a:bodyPr/>
          <a:lstStyle/>
          <a:p>
            <a:r>
              <a:rPr lang="de-DE"/>
              <a:t>Strategy Pattern - ActivityRanking</a:t>
            </a:r>
          </a:p>
        </p:txBody>
      </p:sp>
      <p:pic>
        <p:nvPicPr>
          <p:cNvPr id="6" name="Grafik 5">
            <a:extLst>
              <a:ext uri="{FF2B5EF4-FFF2-40B4-BE49-F238E27FC236}">
                <a16:creationId xmlns:a16="http://schemas.microsoft.com/office/drawing/2014/main" id="{2EB23137-46EA-4BFA-5457-E8B8DF0AD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838" y="1381316"/>
            <a:ext cx="10613947" cy="5151282"/>
          </a:xfrm>
          <a:prstGeom prst="rect">
            <a:avLst/>
          </a:prstGeom>
        </p:spPr>
      </p:pic>
      <p:sp>
        <p:nvSpPr>
          <p:cNvPr id="2" name="Foliennummernplatzhalter 1">
            <a:extLst>
              <a:ext uri="{FF2B5EF4-FFF2-40B4-BE49-F238E27FC236}">
                <a16:creationId xmlns:a16="http://schemas.microsoft.com/office/drawing/2014/main" id="{ABE449BF-025E-E4A6-BF57-CF663469F833}"/>
              </a:ext>
            </a:extLst>
          </p:cNvPr>
          <p:cNvSpPr>
            <a:spLocks noGrp="1"/>
          </p:cNvSpPr>
          <p:nvPr>
            <p:ph type="sldNum" sz="quarter" idx="12"/>
          </p:nvPr>
        </p:nvSpPr>
        <p:spPr/>
        <p:txBody>
          <a:bodyPr/>
          <a:lstStyle/>
          <a:p>
            <a:fld id="{D57F1E4F-1CFF-5643-939E-217C01CDF565}" type="slidenum">
              <a:rPr lang="en-US" smtClean="0"/>
              <a:pPr/>
              <a:t>65</a:t>
            </a:fld>
            <a:endParaRPr lang="en-US"/>
          </a:p>
        </p:txBody>
      </p:sp>
    </p:spTree>
    <p:extLst>
      <p:ext uri="{BB962C8B-B14F-4D97-AF65-F5344CB8AC3E}">
        <p14:creationId xmlns:p14="http://schemas.microsoft.com/office/powerpoint/2010/main" val="4288680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E1E4-8C1F-F28F-553E-557DF48AC7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43C05BF-A32A-380B-7BCD-6E30F240AC79}"/>
              </a:ext>
            </a:extLst>
          </p:cNvPr>
          <p:cNvSpPr>
            <a:spLocks noGrp="1"/>
          </p:cNvSpPr>
          <p:nvPr>
            <p:ph type="title"/>
          </p:nvPr>
        </p:nvSpPr>
        <p:spPr>
          <a:xfrm>
            <a:off x="2173242" y="-34447"/>
            <a:ext cx="10018713" cy="1752599"/>
          </a:xfrm>
        </p:spPr>
        <p:txBody>
          <a:bodyPr/>
          <a:lstStyle/>
          <a:p>
            <a:r>
              <a:rPr lang="de-DE" err="1"/>
              <a:t>Strategy</a:t>
            </a:r>
            <a:r>
              <a:rPr lang="de-DE"/>
              <a:t> Pattern - </a:t>
            </a:r>
            <a:r>
              <a:rPr lang="de-DE" err="1"/>
              <a:t>ActivityRanking</a:t>
            </a:r>
          </a:p>
        </p:txBody>
      </p:sp>
      <p:sp>
        <p:nvSpPr>
          <p:cNvPr id="5" name="Inhaltsplatzhalter 2">
            <a:extLst>
              <a:ext uri="{FF2B5EF4-FFF2-40B4-BE49-F238E27FC236}">
                <a16:creationId xmlns:a16="http://schemas.microsoft.com/office/drawing/2014/main" id="{75F04412-F509-5890-E180-A0113CDA2283}"/>
              </a:ext>
            </a:extLst>
          </p:cNvPr>
          <p:cNvSpPr>
            <a:spLocks noGrp="1"/>
          </p:cNvSpPr>
          <p:nvPr>
            <p:ph idx="1"/>
          </p:nvPr>
        </p:nvSpPr>
        <p:spPr>
          <a:xfrm>
            <a:off x="1716223" y="1617869"/>
            <a:ext cx="10018713" cy="4902201"/>
          </a:xfrm>
        </p:spPr>
        <p:txBody>
          <a:bodyPr vert="horz" lIns="91440" tIns="45720" rIns="91440" bIns="45720" rtlCol="0" anchor="t">
            <a:normAutofit/>
          </a:bodyPr>
          <a:lstStyle/>
          <a:p>
            <a:pPr marL="0" indent="0">
              <a:buNone/>
            </a:pPr>
            <a:endParaRPr lang="de-DE" sz="2800"/>
          </a:p>
          <a:p>
            <a:pPr lvl="1"/>
            <a:endParaRPr lang="de-DE"/>
          </a:p>
          <a:p>
            <a:pPr lvl="1"/>
            <a:endParaRPr lang="de-DE"/>
          </a:p>
          <a:p>
            <a:pPr lvl="1"/>
            <a:endParaRPr lang="de-DE"/>
          </a:p>
          <a:p>
            <a:pPr lvl="1">
              <a:buFont typeface="Courier New" charset="2"/>
              <a:buChar char="o"/>
            </a:pPr>
            <a:endParaRPr lang="de-DE"/>
          </a:p>
        </p:txBody>
      </p:sp>
      <p:sp>
        <p:nvSpPr>
          <p:cNvPr id="7" name="Inhaltsplatzhalter 2">
            <a:extLst>
              <a:ext uri="{FF2B5EF4-FFF2-40B4-BE49-F238E27FC236}">
                <a16:creationId xmlns:a16="http://schemas.microsoft.com/office/drawing/2014/main" id="{834CB41A-484F-C7EC-EFE9-9FA9963BFACE}"/>
              </a:ext>
            </a:extLst>
          </p:cNvPr>
          <p:cNvSpPr txBox="1">
            <a:spLocks/>
          </p:cNvSpPr>
          <p:nvPr/>
        </p:nvSpPr>
        <p:spPr>
          <a:xfrm>
            <a:off x="1868623" y="1770269"/>
            <a:ext cx="10018713" cy="490220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de-DE" sz="2800" dirty="0"/>
              <a:t>Gründe</a:t>
            </a:r>
          </a:p>
          <a:p>
            <a:pPr marL="457200" indent="-457200">
              <a:buClr>
                <a:srgbClr val="1287C3"/>
              </a:buClr>
            </a:pPr>
            <a:r>
              <a:rPr lang="de-DE" sz="2800" dirty="0"/>
              <a:t>Vermeidung von übermäßigen if-Verzweigungen</a:t>
            </a:r>
          </a:p>
          <a:p>
            <a:pPr marL="457200" indent="-457200">
              <a:buClr>
                <a:srgbClr val="1287C3"/>
              </a:buClr>
            </a:pPr>
            <a:r>
              <a:rPr lang="de-DE" sz="2800" dirty="0"/>
              <a:t>Veränderbare Auswahl zur Laufzeit ohne zugrundeliegende Implementierung zu verändern</a:t>
            </a:r>
          </a:p>
          <a:p>
            <a:pPr marL="457200" indent="-457200">
              <a:buClr>
                <a:srgbClr val="1287C3"/>
              </a:buClr>
            </a:pPr>
            <a:r>
              <a:rPr lang="de-DE" sz="2800" dirty="0"/>
              <a:t>Erweiterbarkeit – Falls noch weitere Rankingstrategien umgesetzt werden sollen, können diese ohne großen </a:t>
            </a:r>
            <a:r>
              <a:rPr lang="de-DE" sz="2800"/>
              <a:t>Aufwand hinzugefügt </a:t>
            </a:r>
            <a:r>
              <a:rPr lang="de-DE" sz="2800" dirty="0"/>
              <a:t>werden</a:t>
            </a:r>
          </a:p>
          <a:p>
            <a:pPr marL="914400" lvl="1" indent="-457200">
              <a:buClr>
                <a:srgbClr val="1287C3"/>
              </a:buClr>
              <a:buFont typeface="Courier New"/>
              <a:buChar char="o"/>
            </a:pPr>
            <a:endParaRPr lang="de-DE" sz="2400" dirty="0"/>
          </a:p>
          <a:p>
            <a:pPr lvl="1"/>
            <a:endParaRPr lang="de-DE" dirty="0"/>
          </a:p>
          <a:p>
            <a:pPr lvl="1"/>
            <a:endParaRPr lang="de-DE" dirty="0"/>
          </a:p>
          <a:p>
            <a:pPr lvl="1"/>
            <a:endParaRPr lang="de-DE" dirty="0"/>
          </a:p>
          <a:p>
            <a:pPr lvl="1">
              <a:buFont typeface="Courier New" charset="2"/>
              <a:buChar char="o"/>
            </a:pPr>
            <a:endParaRPr lang="de-DE" dirty="0"/>
          </a:p>
        </p:txBody>
      </p:sp>
      <p:sp>
        <p:nvSpPr>
          <p:cNvPr id="3" name="Foliennummernplatzhalter 2">
            <a:extLst>
              <a:ext uri="{FF2B5EF4-FFF2-40B4-BE49-F238E27FC236}">
                <a16:creationId xmlns:a16="http://schemas.microsoft.com/office/drawing/2014/main" id="{CD27F655-EE55-C8EE-CF2B-C1F12AB57CB1}"/>
              </a:ext>
            </a:extLst>
          </p:cNvPr>
          <p:cNvSpPr>
            <a:spLocks noGrp="1"/>
          </p:cNvSpPr>
          <p:nvPr>
            <p:ph type="sldNum" sz="quarter" idx="12"/>
          </p:nvPr>
        </p:nvSpPr>
        <p:spPr/>
        <p:txBody>
          <a:bodyPr/>
          <a:lstStyle/>
          <a:p>
            <a:fld id="{D57F1E4F-1CFF-5643-939E-217C01CDF565}" type="slidenum">
              <a:rPr lang="en-US" smtClean="0"/>
              <a:pPr/>
              <a:t>66</a:t>
            </a:fld>
            <a:endParaRPr lang="en-US"/>
          </a:p>
        </p:txBody>
      </p:sp>
    </p:spTree>
    <p:extLst>
      <p:ext uri="{BB962C8B-B14F-4D97-AF65-F5344CB8AC3E}">
        <p14:creationId xmlns:p14="http://schemas.microsoft.com/office/powerpoint/2010/main" val="110093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5D3D3-C583-68AB-F8C9-8BF6ED094182}"/>
              </a:ext>
            </a:extLst>
          </p:cNvPr>
          <p:cNvSpPr>
            <a:spLocks noGrp="1"/>
          </p:cNvSpPr>
          <p:nvPr>
            <p:ph type="title"/>
          </p:nvPr>
        </p:nvSpPr>
        <p:spPr/>
        <p:txBody>
          <a:bodyPr/>
          <a:lstStyle/>
          <a:p>
            <a:r>
              <a:rPr lang="de-DE"/>
              <a:t>Softwarearchitektur</a:t>
            </a:r>
          </a:p>
        </p:txBody>
      </p:sp>
      <p:sp>
        <p:nvSpPr>
          <p:cNvPr id="3" name="Inhaltsplatzhalter 2">
            <a:extLst>
              <a:ext uri="{FF2B5EF4-FFF2-40B4-BE49-F238E27FC236}">
                <a16:creationId xmlns:a16="http://schemas.microsoft.com/office/drawing/2014/main" id="{097F7BD9-9D32-0BDA-D67A-40D5D1D3059D}"/>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E3B7FF86-09A5-76CB-4B93-4D0ECBDA7F0A}"/>
              </a:ext>
            </a:extLst>
          </p:cNvPr>
          <p:cNvSpPr>
            <a:spLocks noGrp="1"/>
          </p:cNvSpPr>
          <p:nvPr>
            <p:ph type="sldNum" sz="quarter" idx="12"/>
          </p:nvPr>
        </p:nvSpPr>
        <p:spPr/>
        <p:txBody>
          <a:bodyPr/>
          <a:lstStyle/>
          <a:p>
            <a:fld id="{D57F1E4F-1CFF-5643-939E-217C01CDF565}" type="slidenum">
              <a:rPr lang="en-US" smtClean="0"/>
              <a:pPr/>
              <a:t>7</a:t>
            </a:fld>
            <a:endParaRPr lang="en-US"/>
          </a:p>
        </p:txBody>
      </p:sp>
    </p:spTree>
    <p:extLst>
      <p:ext uri="{BB962C8B-B14F-4D97-AF65-F5344CB8AC3E}">
        <p14:creationId xmlns:p14="http://schemas.microsoft.com/office/powerpoint/2010/main" val="363832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AA3D1-9107-9A5F-57FC-B12F080DC86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F208A2-5C5A-D1B8-BA08-6B171F01F148}"/>
              </a:ext>
            </a:extLst>
          </p:cNvPr>
          <p:cNvSpPr>
            <a:spLocks noGrp="1"/>
          </p:cNvSpPr>
          <p:nvPr>
            <p:ph type="title"/>
          </p:nvPr>
        </p:nvSpPr>
        <p:spPr>
          <a:xfrm>
            <a:off x="2169007" y="1104"/>
            <a:ext cx="10018713" cy="1752599"/>
          </a:xfrm>
        </p:spPr>
        <p:txBody>
          <a:bodyPr/>
          <a:lstStyle/>
          <a:p>
            <a:r>
              <a:rPr lang="de-DE"/>
              <a:t>Softwarearchitektur (1)</a:t>
            </a:r>
          </a:p>
        </p:txBody>
      </p:sp>
      <p:sp>
        <p:nvSpPr>
          <p:cNvPr id="3" name="Inhaltsplatzhalter 2">
            <a:extLst>
              <a:ext uri="{FF2B5EF4-FFF2-40B4-BE49-F238E27FC236}">
                <a16:creationId xmlns:a16="http://schemas.microsoft.com/office/drawing/2014/main" id="{7460CB72-28BA-90BF-B1EF-72645CF6FDB3}"/>
              </a:ext>
            </a:extLst>
          </p:cNvPr>
          <p:cNvSpPr>
            <a:spLocks noGrp="1"/>
          </p:cNvSpPr>
          <p:nvPr>
            <p:ph idx="1"/>
          </p:nvPr>
        </p:nvSpPr>
        <p:spPr>
          <a:xfrm>
            <a:off x="1959180" y="1595121"/>
            <a:ext cx="10018713" cy="4084320"/>
          </a:xfrm>
        </p:spPr>
        <p:txBody>
          <a:bodyPr anchor="t">
            <a:normAutofit lnSpcReduction="10000"/>
          </a:bodyPr>
          <a:lstStyle/>
          <a:p>
            <a:pPr>
              <a:buFont typeface="Arial" panose="020B0604020202020204" pitchFamily="34" charset="0"/>
              <a:buChar char="•"/>
            </a:pPr>
            <a:r>
              <a:rPr lang="de-DE"/>
              <a:t>MAIN – Aufruf des Programms inklusive der Datenbankinitialisierung</a:t>
            </a:r>
          </a:p>
          <a:p>
            <a:pPr>
              <a:buClr>
                <a:srgbClr val="1287C3"/>
              </a:buClr>
              <a:buFont typeface="Arial" panose="020B0604020202020204" pitchFamily="34" charset="0"/>
              <a:buChar char="•"/>
            </a:pPr>
            <a:r>
              <a:rPr lang="de-DE"/>
              <a:t>CLI – Gesamte Logik und Funktionalität der CLI</a:t>
            </a:r>
          </a:p>
          <a:p>
            <a:pPr lvl="1">
              <a:buFont typeface="Arial" panose="020B0604020202020204" pitchFamily="34" charset="0"/>
              <a:buChar char="•"/>
            </a:pPr>
            <a:r>
              <a:rPr lang="de-DE" err="1"/>
              <a:t>enums</a:t>
            </a:r>
            <a:r>
              <a:rPr lang="de-DE"/>
              <a:t> – Auflistung der verschiedenen Haupt- und Subbefehle</a:t>
            </a:r>
          </a:p>
          <a:p>
            <a:pPr lvl="1">
              <a:buFont typeface="Arial" panose="020B0604020202020204" pitchFamily="34" charset="0"/>
              <a:buChar char="•"/>
            </a:pPr>
            <a:r>
              <a:rPr lang="de-DE" err="1"/>
              <a:t>interaction_classes</a:t>
            </a:r>
            <a:r>
              <a:rPr lang="de-DE"/>
              <a:t> – Klassen für die verschieden Funktionen aufgeteilt</a:t>
            </a:r>
          </a:p>
          <a:p>
            <a:pPr>
              <a:buClr>
                <a:srgbClr val="1287C3"/>
              </a:buClr>
              <a:buFont typeface="Arial,Sans-Serif" panose="020B0604020202020204" pitchFamily="34" charset="0"/>
              <a:buChar char="•"/>
            </a:pPr>
            <a:r>
              <a:rPr lang="de-DE"/>
              <a:t>Service – Implementierung der Geschäftslogik</a:t>
            </a:r>
            <a:endParaRPr lang="en-US"/>
          </a:p>
          <a:p>
            <a:pPr lvl="1">
              <a:buClr>
                <a:srgbClr val="1287C3"/>
              </a:buClr>
              <a:buFont typeface="Arial,Sans-Serif" panose="020B0604020202020204" pitchFamily="34" charset="0"/>
              <a:buChar char="•"/>
            </a:pPr>
            <a:r>
              <a:rPr lang="de-DE"/>
              <a:t>Buchungen </a:t>
            </a:r>
          </a:p>
          <a:p>
            <a:pPr lvl="1">
              <a:buClr>
                <a:srgbClr val="1287C3"/>
              </a:buClr>
              <a:buFont typeface="Arial,Sans-Serif" panose="020B0604020202020204" pitchFamily="34" charset="0"/>
              <a:buChar char="•"/>
            </a:pPr>
            <a:r>
              <a:rPr lang="de-DE"/>
              <a:t>Analysen &amp; Rankings</a:t>
            </a:r>
          </a:p>
          <a:p>
            <a:pPr>
              <a:buClr>
                <a:srgbClr val="1287C3"/>
              </a:buClr>
              <a:buFont typeface="Arial,Sans-Serif" panose="020B0604020202020204" pitchFamily="34" charset="0"/>
              <a:buChar char="•"/>
            </a:pPr>
            <a:r>
              <a:rPr lang="de-DE"/>
              <a:t>Repository – </a:t>
            </a:r>
            <a:r>
              <a:rPr lang="de-DE" err="1"/>
              <a:t>Repositories</a:t>
            </a:r>
            <a:r>
              <a:rPr lang="de-DE"/>
              <a:t> für verschiedene Interaktionen</a:t>
            </a:r>
          </a:p>
          <a:p>
            <a:pPr>
              <a:buFont typeface="Arial" panose="020B0604020202020204" pitchFamily="34" charset="0"/>
              <a:buChar char="•"/>
            </a:pPr>
            <a:r>
              <a:rPr lang="de-DE"/>
              <a:t>Model - Alle verwendeten Entitäten</a:t>
            </a:r>
          </a:p>
          <a:p>
            <a:pPr>
              <a:buFont typeface="Arial" panose="020B0604020202020204" pitchFamily="34" charset="0"/>
              <a:buChar char="•"/>
            </a:pPr>
            <a:endParaRPr lang="de-DE"/>
          </a:p>
        </p:txBody>
      </p:sp>
      <p:sp>
        <p:nvSpPr>
          <p:cNvPr id="4" name="Right Arrow 3">
            <a:extLst>
              <a:ext uri="{FF2B5EF4-FFF2-40B4-BE49-F238E27FC236}">
                <a16:creationId xmlns:a16="http://schemas.microsoft.com/office/drawing/2014/main" id="{D2CFEC82-3AFB-4F54-D315-04FF1186D8E7}"/>
              </a:ext>
            </a:extLst>
          </p:cNvPr>
          <p:cNvSpPr/>
          <p:nvPr/>
        </p:nvSpPr>
        <p:spPr>
          <a:xfrm>
            <a:off x="2286000" y="5941059"/>
            <a:ext cx="487680" cy="39115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A60DFBFE-BCFE-DE08-6323-ECEA33A5E7AA}"/>
              </a:ext>
            </a:extLst>
          </p:cNvPr>
          <p:cNvSpPr txBox="1"/>
          <p:nvPr/>
        </p:nvSpPr>
        <p:spPr>
          <a:xfrm>
            <a:off x="2868930" y="5736329"/>
            <a:ext cx="6777990" cy="830997"/>
          </a:xfrm>
          <a:prstGeom prst="rect">
            <a:avLst/>
          </a:prstGeom>
          <a:noFill/>
        </p:spPr>
        <p:txBody>
          <a:bodyPr wrap="square" lIns="91440" tIns="45720" rIns="91440" bIns="45720" rtlCol="0" anchor="ctr">
            <a:spAutoFit/>
          </a:bodyPr>
          <a:lstStyle/>
          <a:p>
            <a:r>
              <a:rPr lang="de-DE" sz="2400" b="1"/>
              <a:t>„Schichtenmodell“ als angewandte Softwarearchitektur</a:t>
            </a:r>
          </a:p>
        </p:txBody>
      </p:sp>
      <p:sp>
        <p:nvSpPr>
          <p:cNvPr id="6" name="Foliennummernplatzhalter 5">
            <a:extLst>
              <a:ext uri="{FF2B5EF4-FFF2-40B4-BE49-F238E27FC236}">
                <a16:creationId xmlns:a16="http://schemas.microsoft.com/office/drawing/2014/main" id="{0BE9AB0F-48C6-272C-B98D-FAE9A9A4CD36}"/>
              </a:ext>
            </a:extLst>
          </p:cNvPr>
          <p:cNvSpPr>
            <a:spLocks noGrp="1"/>
          </p:cNvSpPr>
          <p:nvPr>
            <p:ph type="sldNum" sz="quarter" idx="12"/>
          </p:nvPr>
        </p:nvSpPr>
        <p:spPr/>
        <p:txBody>
          <a:bodyPr/>
          <a:lstStyle/>
          <a:p>
            <a:fld id="{D57F1E4F-1CFF-5643-939E-217C01CDF565}" type="slidenum">
              <a:rPr lang="en-US" smtClean="0"/>
              <a:pPr/>
              <a:t>8</a:t>
            </a:fld>
            <a:endParaRPr lang="en-US"/>
          </a:p>
        </p:txBody>
      </p:sp>
    </p:spTree>
    <p:extLst>
      <p:ext uri="{BB962C8B-B14F-4D97-AF65-F5344CB8AC3E}">
        <p14:creationId xmlns:p14="http://schemas.microsoft.com/office/powerpoint/2010/main" val="51264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38F4-B875-C97D-6EDE-84FA9560C5F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ADF2030-C884-120C-4BE2-2F696BF91B27}"/>
              </a:ext>
            </a:extLst>
          </p:cNvPr>
          <p:cNvSpPr>
            <a:spLocks noGrp="1"/>
          </p:cNvSpPr>
          <p:nvPr>
            <p:ph type="title"/>
          </p:nvPr>
        </p:nvSpPr>
        <p:spPr>
          <a:xfrm>
            <a:off x="2169007" y="1104"/>
            <a:ext cx="10018713" cy="1752599"/>
          </a:xfrm>
        </p:spPr>
        <p:txBody>
          <a:bodyPr/>
          <a:lstStyle/>
          <a:p>
            <a:r>
              <a:rPr lang="de-DE" dirty="0"/>
              <a:t>Softwarearchitektur (2)</a:t>
            </a:r>
          </a:p>
        </p:txBody>
      </p:sp>
      <p:sp>
        <p:nvSpPr>
          <p:cNvPr id="3" name="Inhaltsplatzhalter 2">
            <a:extLst>
              <a:ext uri="{FF2B5EF4-FFF2-40B4-BE49-F238E27FC236}">
                <a16:creationId xmlns:a16="http://schemas.microsoft.com/office/drawing/2014/main" id="{939A8A82-F4FA-9F11-27FB-B83C932760E6}"/>
              </a:ext>
            </a:extLst>
          </p:cNvPr>
          <p:cNvSpPr>
            <a:spLocks noGrp="1"/>
          </p:cNvSpPr>
          <p:nvPr>
            <p:ph idx="1"/>
          </p:nvPr>
        </p:nvSpPr>
        <p:spPr>
          <a:xfrm>
            <a:off x="1959180" y="1595121"/>
            <a:ext cx="10018713" cy="4084320"/>
          </a:xfrm>
        </p:spPr>
        <p:txBody>
          <a:bodyPr anchor="t">
            <a:normAutofit/>
          </a:bodyPr>
          <a:lstStyle/>
          <a:p>
            <a:pPr marL="0" indent="0">
              <a:buNone/>
            </a:pPr>
            <a:r>
              <a:rPr lang="de-DE" dirty="0"/>
              <a:t>Wieso wir ein einfaches Schichtenmodell verwenden:</a:t>
            </a:r>
          </a:p>
          <a:p>
            <a:r>
              <a:rPr lang="de-DE" dirty="0"/>
              <a:t>Jede Schicht übernimmt eine klar definierte Aufgabe</a:t>
            </a:r>
          </a:p>
          <a:p>
            <a:r>
              <a:rPr lang="de-DE" dirty="0"/>
              <a:t>Schichten hängen nur von unteren Schichten ab</a:t>
            </a:r>
          </a:p>
          <a:p>
            <a:pPr marL="0" indent="0">
              <a:buClr>
                <a:srgbClr val="1287C3"/>
              </a:buClr>
              <a:buNone/>
            </a:pPr>
            <a:r>
              <a:rPr lang="de-DE" dirty="0"/>
              <a:t>=&gt; bessere Strukturierung, Wartbarkeit und Wiederverwendbarkeit</a:t>
            </a:r>
          </a:p>
          <a:p>
            <a:endParaRPr lang="de-DE"/>
          </a:p>
        </p:txBody>
      </p:sp>
      <p:sp>
        <p:nvSpPr>
          <p:cNvPr id="4" name="Foliennummernplatzhalter 3">
            <a:extLst>
              <a:ext uri="{FF2B5EF4-FFF2-40B4-BE49-F238E27FC236}">
                <a16:creationId xmlns:a16="http://schemas.microsoft.com/office/drawing/2014/main" id="{6F67769F-4263-D8BF-FFEA-441BC3953A7F}"/>
              </a:ext>
            </a:extLst>
          </p:cNvPr>
          <p:cNvSpPr>
            <a:spLocks noGrp="1"/>
          </p:cNvSpPr>
          <p:nvPr>
            <p:ph type="sldNum" sz="quarter" idx="12"/>
          </p:nvPr>
        </p:nvSpPr>
        <p:spPr/>
        <p:txBody>
          <a:bodyPr/>
          <a:lstStyle/>
          <a:p>
            <a:fld id="{D57F1E4F-1CFF-5643-939E-217C01CDF565}" type="slidenum">
              <a:rPr lang="en-US" smtClean="0"/>
              <a:pPr/>
              <a:t>9</a:t>
            </a:fld>
            <a:endParaRPr lang="en-US"/>
          </a:p>
        </p:txBody>
      </p:sp>
    </p:spTree>
    <p:extLst>
      <p:ext uri="{BB962C8B-B14F-4D97-AF65-F5344CB8AC3E}">
        <p14:creationId xmlns:p14="http://schemas.microsoft.com/office/powerpoint/2010/main" val="2422599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0</TotalTime>
  <Words>2053</Words>
  <Application>Microsoft Office PowerPoint</Application>
  <PresentationFormat>Breitbild</PresentationFormat>
  <Paragraphs>547</Paragraphs>
  <Slides>66</Slides>
  <Notes>66</Notes>
  <HiddenSlides>1</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66</vt:i4>
      </vt:variant>
    </vt:vector>
  </HeadingPairs>
  <TitlesOfParts>
    <vt:vector size="76" baseType="lpstr">
      <vt:lpstr>Aptos</vt:lpstr>
      <vt:lpstr>Arial</vt:lpstr>
      <vt:lpstr>Arial,Sans-Serif</vt:lpstr>
      <vt:lpstr>Calibri</vt:lpstr>
      <vt:lpstr>Corbel</vt:lpstr>
      <vt:lpstr>Courier New</vt:lpstr>
      <vt:lpstr>Courier New,monospace</vt:lpstr>
      <vt:lpstr>Wingdings</vt:lpstr>
      <vt:lpstr>Wingdings,Sans-Serif</vt:lpstr>
      <vt:lpstr>Parallax</vt:lpstr>
      <vt:lpstr>Hotelbuchungssystem</vt:lpstr>
      <vt:lpstr>Inhalte der Präsentation</vt:lpstr>
      <vt:lpstr>Einführung</vt:lpstr>
      <vt:lpstr>Einführung - Definition</vt:lpstr>
      <vt:lpstr>Einführung - Demo</vt:lpstr>
      <vt:lpstr>Einführung - Techstack</vt:lpstr>
      <vt:lpstr>Softwarearchitektur</vt:lpstr>
      <vt:lpstr>Softwarearchitektur (1)</vt:lpstr>
      <vt:lpstr>Softwarearchitektur (2)</vt:lpstr>
      <vt:lpstr>Gesamtes UML Überblick – ActivityBooking</vt:lpstr>
      <vt:lpstr>Domaincode</vt:lpstr>
      <vt:lpstr>Dependency Rule</vt:lpstr>
      <vt:lpstr>PowerPoint-Präsentation</vt:lpstr>
      <vt:lpstr>Dependency Rule</vt:lpstr>
      <vt:lpstr>SOLID</vt:lpstr>
      <vt:lpstr>SRP – Single Responsibility Princip</vt:lpstr>
      <vt:lpstr>SRP – Single Responsibility Princip</vt:lpstr>
      <vt:lpstr>SRP – Single Responsibility Princip</vt:lpstr>
      <vt:lpstr>SRP - Negativlösung Code</vt:lpstr>
      <vt:lpstr>OCP – Open/Closed Principle</vt:lpstr>
      <vt:lpstr>OCP – Open/Closed Principle</vt:lpstr>
      <vt:lpstr>OCP – Open/Closed Principle</vt:lpstr>
      <vt:lpstr>OCP – Open/Closed Principle </vt:lpstr>
      <vt:lpstr>OCP – Open/Closed Principle </vt:lpstr>
      <vt:lpstr>OCP – Open/Closed Principle</vt:lpstr>
      <vt:lpstr>DIP – Dependency Inversion Principle</vt:lpstr>
      <vt:lpstr>DIP – Dependency Inversion Principle</vt:lpstr>
      <vt:lpstr>DIP – Dependency Inversion Principle</vt:lpstr>
      <vt:lpstr>Weitere Prinzipien</vt:lpstr>
      <vt:lpstr>GRASP – geringe Kopplung</vt:lpstr>
      <vt:lpstr>GRASP – Polymorphismus</vt:lpstr>
      <vt:lpstr>GRASP - DRY</vt:lpstr>
      <vt:lpstr>GRASP - DRY</vt:lpstr>
      <vt:lpstr>Unit-Tests</vt:lpstr>
      <vt:lpstr>Unit Test - Überblick</vt:lpstr>
      <vt:lpstr>UnitTest – ATRIP (1)</vt:lpstr>
      <vt:lpstr>UnitTest – ATRIP (2)</vt:lpstr>
      <vt:lpstr>Mocks - Repository</vt:lpstr>
      <vt:lpstr>Mocks -  ParkingspotBookingService</vt:lpstr>
      <vt:lpstr>Domain Driven Design</vt:lpstr>
      <vt:lpstr>Domain Driven Design – Ubiquitious Language</vt:lpstr>
      <vt:lpstr>Repository - RoomRepository</vt:lpstr>
      <vt:lpstr>Repository -  RoomRepository</vt:lpstr>
      <vt:lpstr>Aggregate – User &amp; Adress</vt:lpstr>
      <vt:lpstr>Aggregate- UML</vt:lpstr>
      <vt:lpstr>Entität - Raum</vt:lpstr>
      <vt:lpstr>Entität - Raum</vt:lpstr>
      <vt:lpstr>Value Object - Adresse</vt:lpstr>
      <vt:lpstr>Value Object- Adress</vt:lpstr>
      <vt:lpstr>Refactoring</vt:lpstr>
      <vt:lpstr>Refactoring</vt:lpstr>
      <vt:lpstr>Code Smell – Long Method </vt:lpstr>
      <vt:lpstr>Code Smell – Long Method</vt:lpstr>
      <vt:lpstr>Code Smell – Long Method </vt:lpstr>
      <vt:lpstr>Code Smell – Switch Statement</vt:lpstr>
      <vt:lpstr>PowerPoint-Präsentation</vt:lpstr>
      <vt:lpstr>PowerPoint-Präsentation</vt:lpstr>
      <vt:lpstr>Refactoring – Replace Temp with Query</vt:lpstr>
      <vt:lpstr>Refactoring – Replace Temp with Query</vt:lpstr>
      <vt:lpstr>Refactoring – Replace Temp with Query</vt:lpstr>
      <vt:lpstr>Refactoring – rename Method </vt:lpstr>
      <vt:lpstr>Entwurfsmuster</vt:lpstr>
      <vt:lpstr>Builder - SessionFactoryBuilder</vt:lpstr>
      <vt:lpstr>Builder - SessionFactoryBuilder</vt:lpstr>
      <vt:lpstr>Strategy Pattern - ActivityRanking</vt:lpstr>
      <vt:lpstr>Strategy Pattern - ActivityRanking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Joachim Schablowsky</dc:creator>
  <cp:lastModifiedBy>Manuel Franz</cp:lastModifiedBy>
  <cp:revision>301</cp:revision>
  <dcterms:created xsi:type="dcterms:W3CDTF">2025-04-01T10:06:52Z</dcterms:created>
  <dcterms:modified xsi:type="dcterms:W3CDTF">2025-05-07T20:40:32Z</dcterms:modified>
</cp:coreProperties>
</file>